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handoutMasterIdLst>
    <p:handoutMasterId r:id="rId27"/>
  </p:handoutMasterIdLst>
  <p:sldIdLst>
    <p:sldId id="256" r:id="rId2"/>
    <p:sldId id="285" r:id="rId3"/>
    <p:sldId id="305" r:id="rId4"/>
    <p:sldId id="308" r:id="rId5"/>
    <p:sldId id="306" r:id="rId6"/>
    <p:sldId id="307" r:id="rId7"/>
    <p:sldId id="304" r:id="rId8"/>
    <p:sldId id="309" r:id="rId9"/>
    <p:sldId id="313" r:id="rId10"/>
    <p:sldId id="301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7" r:id="rId24"/>
    <p:sldId id="328" r:id="rId25"/>
  </p:sldIdLst>
  <p:sldSz cx="12192000" cy="6858000"/>
  <p:notesSz cx="6797675" cy="9929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1E1A64"/>
    <a:srgbClr val="02098C"/>
    <a:srgbClr val="2F2B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6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4"/>
            <a:ext cx="2945659" cy="498215"/>
          </a:xfrm>
          <a:prstGeom prst="rect">
            <a:avLst/>
          </a:prstGeom>
        </p:spPr>
        <p:txBody>
          <a:bodyPr vert="horz" lIns="91330" tIns="45665" rIns="91330" bIns="45665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5" y="4"/>
            <a:ext cx="2945659" cy="498215"/>
          </a:xfrm>
          <a:prstGeom prst="rect">
            <a:avLst/>
          </a:prstGeom>
        </p:spPr>
        <p:txBody>
          <a:bodyPr vert="horz" lIns="91330" tIns="45665" rIns="91330" bIns="45665" rtlCol="0"/>
          <a:lstStyle>
            <a:lvl1pPr algn="r">
              <a:defRPr sz="1200"/>
            </a:lvl1pPr>
          </a:lstStyle>
          <a:p>
            <a:fld id="{4267EBEF-2092-49A4-BE97-A5C8E389E836}" type="datetimeFigureOut">
              <a:rPr lang="en-MY" smtClean="0"/>
              <a:t>5/12/2019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1604"/>
            <a:ext cx="2945659" cy="498213"/>
          </a:xfrm>
          <a:prstGeom prst="rect">
            <a:avLst/>
          </a:prstGeom>
        </p:spPr>
        <p:txBody>
          <a:bodyPr vert="horz" lIns="91330" tIns="45665" rIns="91330" bIns="45665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5" y="9431604"/>
            <a:ext cx="2945659" cy="498213"/>
          </a:xfrm>
          <a:prstGeom prst="rect">
            <a:avLst/>
          </a:prstGeom>
        </p:spPr>
        <p:txBody>
          <a:bodyPr vert="horz" lIns="91330" tIns="45665" rIns="91330" bIns="45665" rtlCol="0" anchor="b"/>
          <a:lstStyle>
            <a:lvl1pPr algn="r">
              <a:defRPr sz="1200"/>
            </a:lvl1pPr>
          </a:lstStyle>
          <a:p>
            <a:fld id="{C1A05E99-26FF-4E89-899E-77DC916F1D11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7386252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491"/>
          </a:xfrm>
          <a:prstGeom prst="rect">
            <a:avLst/>
          </a:prstGeom>
        </p:spPr>
        <p:txBody>
          <a:bodyPr vert="horz" lIns="91330" tIns="45665" rIns="91330" bIns="45665" rtlCol="0"/>
          <a:lstStyle>
            <a:lvl1pPr algn="l">
              <a:defRPr sz="1200"/>
            </a:lvl1pPr>
          </a:lstStyle>
          <a:p>
            <a:endParaRPr lang="ms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6491"/>
          </a:xfrm>
          <a:prstGeom prst="rect">
            <a:avLst/>
          </a:prstGeom>
        </p:spPr>
        <p:txBody>
          <a:bodyPr vert="horz" lIns="91330" tIns="45665" rIns="91330" bIns="45665" rtlCol="0"/>
          <a:lstStyle>
            <a:lvl1pPr algn="r">
              <a:defRPr sz="1200"/>
            </a:lvl1pPr>
          </a:lstStyle>
          <a:p>
            <a:fld id="{D49015A4-FBD7-42DA-8AC7-7971411EE0D0}" type="datetimeFigureOut">
              <a:rPr lang="ms-MY" smtClean="0"/>
              <a:t>5/12/2019</a:t>
            </a:fld>
            <a:endParaRPr lang="ms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6125"/>
            <a:ext cx="6616700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30" tIns="45665" rIns="91330" bIns="45665" rtlCol="0" anchor="ctr"/>
          <a:lstStyle/>
          <a:p>
            <a:endParaRPr lang="ms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6661"/>
            <a:ext cx="5438140" cy="4468416"/>
          </a:xfrm>
          <a:prstGeom prst="rect">
            <a:avLst/>
          </a:prstGeom>
        </p:spPr>
        <p:txBody>
          <a:bodyPr vert="horz" lIns="91330" tIns="45665" rIns="91330" bIns="4566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s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1602"/>
            <a:ext cx="2945659" cy="496491"/>
          </a:xfrm>
          <a:prstGeom prst="rect">
            <a:avLst/>
          </a:prstGeom>
        </p:spPr>
        <p:txBody>
          <a:bodyPr vert="horz" lIns="91330" tIns="45665" rIns="91330" bIns="45665" rtlCol="0" anchor="b"/>
          <a:lstStyle>
            <a:lvl1pPr algn="l">
              <a:defRPr sz="1200"/>
            </a:lvl1pPr>
          </a:lstStyle>
          <a:p>
            <a:endParaRPr lang="ms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5" y="9431602"/>
            <a:ext cx="2945659" cy="496491"/>
          </a:xfrm>
          <a:prstGeom prst="rect">
            <a:avLst/>
          </a:prstGeom>
        </p:spPr>
        <p:txBody>
          <a:bodyPr vert="horz" lIns="91330" tIns="45665" rIns="91330" bIns="45665" rtlCol="0" anchor="b"/>
          <a:lstStyle>
            <a:lvl1pPr algn="r">
              <a:defRPr sz="1200"/>
            </a:lvl1pPr>
          </a:lstStyle>
          <a:p>
            <a:fld id="{D2127B13-1C77-49F5-8421-899141479E70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744350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4A56D-CF5E-4179-B51F-B8A6B127B69E}" type="datetime1">
              <a:rPr lang="en-MY" smtClean="0"/>
              <a:t>5/12/2019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ANUGERAH TOKOH SISWA 2019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085993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81D2D-D38A-414C-9F3E-C3D7FA134F5F}" type="datetime1">
              <a:rPr lang="en-MY" smtClean="0"/>
              <a:t>5/12/2019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ANUGERAH TOKOH SISWA 2019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24634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899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A5C3D-7E52-407A-BC70-A9B5CC11C5FF}" type="datetime1">
              <a:rPr lang="en-MY" smtClean="0"/>
              <a:t>5/12/2019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ANUGERAH TOKOH SISWA 2019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22857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3BF2-7E81-443C-BC07-16C2E51DEA40}" type="datetime1">
              <a:rPr lang="en-MY" smtClean="0"/>
              <a:t>5/12/2019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ANUGERAH TOKOH SISWA 2019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24773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3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3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E25B-3F4E-410E-9DC0-6539F64436E6}" type="datetime1">
              <a:rPr lang="en-MY" smtClean="0"/>
              <a:t>5/12/2019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ANUGERAH TOKOH SISWA 2019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98521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4EEF2-C8F0-4EFB-8280-63197FA9E5C1}" type="datetime1">
              <a:rPr lang="en-MY" smtClean="0"/>
              <a:t>5/12/2019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ANUGERAH TOKOH SISWA 2019</a:t>
            </a: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79828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1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1" y="2505076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6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1D1A8-D5A4-4FCE-A117-FA7FF6FE2B88}" type="datetime1">
              <a:rPr lang="en-MY" smtClean="0"/>
              <a:t>5/12/2019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ANUGERAH TOKOH SISWA 2019</a:t>
            </a:r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96823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4A60-58CD-41A0-B083-4834D5689791}" type="datetime1">
              <a:rPr lang="en-MY" smtClean="0"/>
              <a:t>5/12/2019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ANUGERAH TOKOH SISWA 2019</a:t>
            </a:r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74629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81E9E-E932-4CB6-9582-1BC9A3ECBD03}" type="datetime1">
              <a:rPr lang="en-MY" smtClean="0"/>
              <a:t>5/12/2019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ANUGERAH TOKOH SISWA 2019</a:t>
            </a:r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87638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90" y="987425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B22BC-FD90-4831-A35D-22A37BDECF02}" type="datetime1">
              <a:rPr lang="en-MY" smtClean="0"/>
              <a:t>5/12/2019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ANUGERAH TOKOH SISWA 2019</a:t>
            </a: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52111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457200"/>
            <a:ext cx="393223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90" y="987425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1" y="2057400"/>
            <a:ext cx="393223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BC16F-B50A-42FF-A382-094DFB9DB00A}" type="datetime1">
              <a:rPr lang="en-MY" smtClean="0"/>
              <a:t>5/12/2019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ANUGERAH TOKOH SISWA 2019</a:t>
            </a: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13598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4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4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080E1-FFF2-45E6-9708-4581FC8AC88A}" type="datetime1">
              <a:rPr lang="en-MY" smtClean="0"/>
              <a:t>5/12/2019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4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MY" smtClean="0"/>
              <a:t>ANUGERAH TOKOH SISWA 2019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15E2A-888E-4B65-BC1B-DF4BC44C36A7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03166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ats.uthm.edu.my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jpe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8597" y="2350785"/>
            <a:ext cx="6967470" cy="2387600"/>
          </a:xfrm>
        </p:spPr>
        <p:txBody>
          <a:bodyPr>
            <a:noAutofit/>
          </a:bodyPr>
          <a:lstStyle/>
          <a:p>
            <a:r>
              <a:rPr lang="en-MY" sz="3600" b="1" dirty="0" smtClean="0">
                <a:latin typeface="Arial" pitchFamily="34" charset="0"/>
                <a:cs typeface="Arial" pitchFamily="34" charset="0"/>
              </a:rPr>
              <a:t>TAKLIMAT ANUGERAH TOKOH SISWA 2019</a:t>
            </a:r>
            <a:br>
              <a:rPr lang="en-MY" sz="3600" b="1" dirty="0" smtClean="0">
                <a:latin typeface="Arial" pitchFamily="34" charset="0"/>
                <a:cs typeface="Arial" pitchFamily="34" charset="0"/>
              </a:rPr>
            </a:br>
            <a:endParaRPr lang="en-MY" sz="3600" b="1" dirty="0">
              <a:solidFill>
                <a:srgbClr val="1E1A64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8654" y="5684839"/>
            <a:ext cx="6087413" cy="868362"/>
          </a:xfrm>
        </p:spPr>
        <p:txBody>
          <a:bodyPr>
            <a:normAutofit/>
          </a:bodyPr>
          <a:lstStyle/>
          <a:p>
            <a:pPr algn="r"/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 Disember 2019</a:t>
            </a: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Bilik Mesyuarat </a:t>
            </a:r>
            <a:r>
              <a:rPr lang="pt-BR" sz="2000" b="1" smtClean="0">
                <a:latin typeface="Arial" panose="020B0604020202020204" pitchFamily="34" charset="0"/>
                <a:cs typeface="Arial" panose="020B0604020202020204" pitchFamily="34" charset="0"/>
              </a:rPr>
              <a:t>Ibn Sina</a:t>
            </a: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MY" b="1" dirty="0">
              <a:solidFill>
                <a:srgbClr val="2F2B6F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756" y="760115"/>
            <a:ext cx="1584176" cy="64421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2010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99744"/>
            <a:ext cx="10515600" cy="517721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3600" dirty="0" smtClean="0">
                <a:latin typeface="Arial" pitchFamily="34" charset="0"/>
                <a:cs typeface="Arial" pitchFamily="34" charset="0"/>
              </a:rPr>
              <a:t>TERIMA 	KASIH </a:t>
            </a:r>
            <a:r>
              <a:rPr lang="en-US" sz="3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</a:t>
            </a:r>
            <a:endParaRPr lang="ms-MY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63507" y="3096768"/>
            <a:ext cx="890016" cy="8778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T</a:t>
            </a:r>
            <a:endParaRPr lang="ms-MY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30774" y="3096768"/>
            <a:ext cx="890016" cy="8778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K</a:t>
            </a:r>
            <a:endParaRPr lang="ms-MY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z="105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10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47166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1677" y="2173364"/>
            <a:ext cx="10124770" cy="2387600"/>
          </a:xfrm>
        </p:spPr>
        <p:txBody>
          <a:bodyPr>
            <a:noAutofit/>
          </a:bodyPr>
          <a:lstStyle/>
          <a:p>
            <a:r>
              <a:rPr lang="en-MY" sz="3600" b="1" dirty="0" smtClean="0">
                <a:latin typeface="Arial" pitchFamily="34" charset="0"/>
                <a:cs typeface="Arial" pitchFamily="34" charset="0"/>
              </a:rPr>
              <a:t>TAKLIMAT SISTEM PERMOHONAN </a:t>
            </a:r>
            <a:br>
              <a:rPr lang="en-MY" sz="3600" b="1" dirty="0" smtClean="0">
                <a:latin typeface="Arial" pitchFamily="34" charset="0"/>
                <a:cs typeface="Arial" pitchFamily="34" charset="0"/>
              </a:rPr>
            </a:br>
            <a:r>
              <a:rPr lang="en-MY" sz="3600" b="1" dirty="0" smtClean="0">
                <a:latin typeface="Arial" pitchFamily="34" charset="0"/>
                <a:cs typeface="Arial" pitchFamily="34" charset="0"/>
              </a:rPr>
              <a:t>ANUGERAH TOKOH SISWA 2019</a:t>
            </a:r>
            <a:br>
              <a:rPr lang="en-MY" sz="3600" b="1" dirty="0" smtClean="0">
                <a:latin typeface="Arial" pitchFamily="34" charset="0"/>
                <a:cs typeface="Arial" pitchFamily="34" charset="0"/>
              </a:rPr>
            </a:br>
            <a:endParaRPr lang="en-MY" sz="3600" b="1" dirty="0">
              <a:solidFill>
                <a:srgbClr val="1E1A64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8654" y="5684839"/>
            <a:ext cx="6087413" cy="868362"/>
          </a:xfrm>
        </p:spPr>
        <p:txBody>
          <a:bodyPr>
            <a:normAutofit/>
          </a:bodyPr>
          <a:lstStyle/>
          <a:p>
            <a:pPr algn="r"/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 Disember 2019</a:t>
            </a: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Bilik Mesyuarat Ibn Sina</a:t>
            </a: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MY" b="1" dirty="0">
              <a:solidFill>
                <a:srgbClr val="2F2B6F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974" y="645103"/>
            <a:ext cx="1584176" cy="64421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11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8999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4" y="592620"/>
            <a:ext cx="10515600" cy="655068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SISTEM PERMOHONAN ANUGERAH TOKOH SISWA</a:t>
            </a:r>
            <a:endParaRPr lang="en-MY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5946" y="1557374"/>
            <a:ext cx="4346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Layari</a:t>
            </a:r>
            <a:r>
              <a:rPr lang="en-US" dirty="0" smtClean="0"/>
              <a:t> </a:t>
            </a:r>
            <a:r>
              <a:rPr lang="en-MY" b="1" dirty="0" smtClean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https://ats.uthm.edu.my/</a:t>
            </a:r>
            <a:endParaRPr lang="en-MY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4457" b="8724"/>
          <a:stretch/>
        </p:blipFill>
        <p:spPr>
          <a:xfrm>
            <a:off x="1662845" y="2070517"/>
            <a:ext cx="8962570" cy="4374814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12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579884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8204" y="1695575"/>
            <a:ext cx="7540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Pemohon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perlu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tekan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butang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Daftar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permohonan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MY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SISTEM PERMOHONAN ANUGERAH TOKOH SISWA</a:t>
            </a:r>
            <a:endParaRPr lang="en-MY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4800" b="6363"/>
          <a:stretch/>
        </p:blipFill>
        <p:spPr>
          <a:xfrm>
            <a:off x="2242799" y="2438400"/>
            <a:ext cx="7094208" cy="3543300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5076743" y="3048000"/>
            <a:ext cx="838282" cy="80269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12" name="Oval 11"/>
          <p:cNvSpPr/>
          <p:nvPr/>
        </p:nvSpPr>
        <p:spPr>
          <a:xfrm>
            <a:off x="6781718" y="4657725"/>
            <a:ext cx="838282" cy="80269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13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16470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47686" y="2256090"/>
            <a:ext cx="2538101" cy="615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MY" dirty="0"/>
          </a:p>
        </p:txBody>
      </p:sp>
      <p:sp>
        <p:nvSpPr>
          <p:cNvPr id="8" name="TextBox 7"/>
          <p:cNvSpPr txBox="1"/>
          <p:nvPr/>
        </p:nvSpPr>
        <p:spPr>
          <a:xfrm>
            <a:off x="940754" y="1417493"/>
            <a:ext cx="9732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Pemohon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perlu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mendaftar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alamat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emel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MY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8204" y="365126"/>
            <a:ext cx="10515600" cy="771466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SISTEM PERMOHONAN ANUGERAH TOKOH SISWA</a:t>
            </a:r>
            <a:endParaRPr lang="en-MY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4670" b="5801"/>
          <a:stretch/>
        </p:blipFill>
        <p:spPr>
          <a:xfrm>
            <a:off x="2007180" y="2322574"/>
            <a:ext cx="7739489" cy="3895725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3549315" y="5329990"/>
            <a:ext cx="1143000" cy="113096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14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26082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85316" y="1213503"/>
            <a:ext cx="9648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Pemohon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perlu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tekan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butang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atau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Tidak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seterusnya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tekan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butang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next</a:t>
            </a:r>
            <a:endParaRPr lang="en-MY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21112" y="493312"/>
            <a:ext cx="10515600" cy="720191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SISTEM PERMOHONAN ANUGERAH TOKOH SISWA</a:t>
            </a:r>
            <a:endParaRPr lang="en-MY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4110527" y="4196786"/>
            <a:ext cx="1281869" cy="131605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4872" b="7146"/>
          <a:stretch/>
        </p:blipFill>
        <p:spPr>
          <a:xfrm>
            <a:off x="2130003" y="2093495"/>
            <a:ext cx="7739489" cy="3910264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3231097" y="4048627"/>
            <a:ext cx="1758859" cy="167238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15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65023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3795" b="4925"/>
          <a:stretch/>
        </p:blipFill>
        <p:spPr>
          <a:xfrm>
            <a:off x="2226255" y="1990725"/>
            <a:ext cx="7739489" cy="39719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64776" y="1422875"/>
            <a:ext cx="9109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Pilih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jenis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Institusi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Pendidikan Tinggi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tekan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butang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next</a:t>
            </a:r>
            <a:endParaRPr lang="en-MY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12567" y="493313"/>
            <a:ext cx="10515600" cy="648316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SISTEM PERMOHONAN ANUGERAH TOKOH SISWA</a:t>
            </a:r>
            <a:endParaRPr lang="en-MY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3617897" y="4438650"/>
            <a:ext cx="1630378" cy="159833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16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0527263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9603" y="2047815"/>
            <a:ext cx="7735712" cy="43513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30594" y="1401484"/>
            <a:ext cx="6178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8.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Pilih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institusi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tekan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butang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next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MY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29659" y="510404"/>
            <a:ext cx="10515600" cy="677462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SISTEM PERMOHONAN ANUGERAH TOKOH SISWA</a:t>
            </a:r>
            <a:endParaRPr lang="en-MY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17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797233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33144" y="1529734"/>
            <a:ext cx="76570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9.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Pilih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kluster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anugerah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dipohon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tekan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butang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next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MY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46750" y="442038"/>
            <a:ext cx="10515600" cy="694554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SISTEM PERMOHONAN ANUGERAH TOKOH SISWA</a:t>
            </a:r>
            <a:endParaRPr lang="en-MY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4813" b="6154"/>
          <a:stretch/>
        </p:blipFill>
        <p:spPr>
          <a:xfrm>
            <a:off x="2082959" y="1989534"/>
            <a:ext cx="7851616" cy="3930254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18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668567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96411" y="1484451"/>
            <a:ext cx="6007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10.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Pilih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anugerah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dipohon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tekan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butang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next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MY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4" y="365126"/>
            <a:ext cx="10515600" cy="771466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SISTEM PERMOHONAN ANUGERAH TOKOH SISWA</a:t>
            </a:r>
            <a:endParaRPr lang="en-MY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t="4529" b="5527"/>
          <a:stretch/>
        </p:blipFill>
        <p:spPr>
          <a:xfrm>
            <a:off x="2289164" y="2213811"/>
            <a:ext cx="7613679" cy="3850105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19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0128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4417" y="740833"/>
            <a:ext cx="10972800" cy="670984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sz="3600" b="1" dirty="0">
                <a:latin typeface="Arial" pitchFamily="34" charset="0"/>
                <a:cs typeface="Arial" pitchFamily="34" charset="0"/>
              </a:rPr>
              <a:t>PENGENALAN PROGRAM</a:t>
            </a:r>
            <a:endParaRPr lang="en-US" sz="3600" dirty="0"/>
          </a:p>
        </p:txBody>
      </p:sp>
      <p:sp>
        <p:nvSpPr>
          <p:cNvPr id="6" name="Pentagon 5"/>
          <p:cNvSpPr/>
          <p:nvPr/>
        </p:nvSpPr>
        <p:spPr>
          <a:xfrm>
            <a:off x="882383" y="1535045"/>
            <a:ext cx="2141276" cy="1509913"/>
          </a:xfrm>
          <a:prstGeom prst="homePlat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MY" sz="2400"/>
          </a:p>
        </p:txBody>
      </p:sp>
      <p:sp>
        <p:nvSpPr>
          <p:cNvPr id="7" name="Chevron 6"/>
          <p:cNvSpPr/>
          <p:nvPr/>
        </p:nvSpPr>
        <p:spPr>
          <a:xfrm>
            <a:off x="2431447" y="1535045"/>
            <a:ext cx="8369076" cy="1509913"/>
          </a:xfrm>
          <a:prstGeom prst="chevron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MY" sz="16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Platform </a:t>
            </a:r>
            <a:r>
              <a:rPr lang="en-MY" sz="1600" b="1" dirty="0" err="1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terbaik</a:t>
            </a:r>
            <a:r>
              <a:rPr lang="en-MY" sz="16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MY" sz="1600" b="1" dirty="0" err="1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untuk</a:t>
            </a:r>
            <a:r>
              <a:rPr lang="en-MY" sz="16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MY" sz="1600" b="1" dirty="0" err="1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mengiktiraf</a:t>
            </a:r>
            <a:r>
              <a:rPr lang="en-MY" sz="16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MY" sz="1600" b="1" dirty="0" err="1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MY" sz="16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MY" sz="1600" b="1" dirty="0" err="1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memberi</a:t>
            </a:r>
            <a:r>
              <a:rPr lang="en-MY" sz="16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MY" sz="1600" b="1" dirty="0" err="1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galakan</a:t>
            </a:r>
            <a:r>
              <a:rPr lang="en-MY" sz="16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MY" sz="1600" b="1" dirty="0" err="1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kepada</a:t>
            </a:r>
            <a:r>
              <a:rPr lang="en-MY" sz="16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MY" sz="1600" b="1" dirty="0" err="1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kepimpinan</a:t>
            </a:r>
            <a:r>
              <a:rPr lang="en-MY" sz="16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MY" sz="1600" b="1" dirty="0" err="1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mahasiswa</a:t>
            </a:r>
            <a:r>
              <a:rPr lang="en-MY" sz="16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yang </a:t>
            </a:r>
            <a:r>
              <a:rPr lang="en-MY" sz="1600" b="1" dirty="0" err="1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telah</a:t>
            </a:r>
            <a:r>
              <a:rPr lang="en-MY" sz="16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MY" sz="1600" b="1" dirty="0" err="1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menunjukkan</a:t>
            </a:r>
            <a:r>
              <a:rPr lang="en-MY" sz="16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MY" sz="1600" b="1" dirty="0" err="1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kecemerlangan</a:t>
            </a:r>
            <a:r>
              <a:rPr lang="en-MY" sz="16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MY" sz="1600" b="1" dirty="0" err="1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kepimpinan</a:t>
            </a:r>
            <a:r>
              <a:rPr lang="en-MY" sz="16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yang </a:t>
            </a:r>
            <a:r>
              <a:rPr lang="en-MY" sz="1600" b="1" dirty="0" err="1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holistik</a:t>
            </a:r>
            <a:r>
              <a:rPr lang="en-MY" sz="16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MY" sz="1600" b="1" dirty="0" err="1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MY" sz="16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MY" sz="1600" b="1" dirty="0" err="1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kompeten</a:t>
            </a:r>
            <a:r>
              <a:rPr lang="en-MY" sz="1600" b="1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0" name="Pentagon 9"/>
          <p:cNvSpPr/>
          <p:nvPr/>
        </p:nvSpPr>
        <p:spPr>
          <a:xfrm>
            <a:off x="732296" y="3322605"/>
            <a:ext cx="1702397" cy="1222612"/>
          </a:xfrm>
          <a:prstGeom prst="homePlat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MY" sz="2400"/>
          </a:p>
        </p:txBody>
      </p:sp>
      <p:sp>
        <p:nvSpPr>
          <p:cNvPr id="11" name="Chevron 10"/>
          <p:cNvSpPr/>
          <p:nvPr/>
        </p:nvSpPr>
        <p:spPr>
          <a:xfrm>
            <a:off x="1950347" y="3322605"/>
            <a:ext cx="3281557" cy="1222612"/>
          </a:xfrm>
          <a:prstGeom prst="chevron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28 MAC 2020 @ </a:t>
            </a:r>
          </a:p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 APRIL 2020</a:t>
            </a:r>
            <a:endParaRPr lang="en-MY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453" y="3521590"/>
            <a:ext cx="894276" cy="824641"/>
          </a:xfrm>
          <a:prstGeom prst="rect">
            <a:avLst/>
          </a:prstGeom>
        </p:spPr>
      </p:pic>
      <p:sp>
        <p:nvSpPr>
          <p:cNvPr id="14" name="Pentagon 13"/>
          <p:cNvSpPr/>
          <p:nvPr/>
        </p:nvSpPr>
        <p:spPr>
          <a:xfrm>
            <a:off x="5510675" y="3332989"/>
            <a:ext cx="1737453" cy="1298523"/>
          </a:xfrm>
          <a:prstGeom prst="homePlat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MY" sz="2400"/>
          </a:p>
        </p:txBody>
      </p:sp>
      <p:sp>
        <p:nvSpPr>
          <p:cNvPr id="15" name="Chevron 14"/>
          <p:cNvSpPr/>
          <p:nvPr/>
        </p:nvSpPr>
        <p:spPr>
          <a:xfrm>
            <a:off x="6687259" y="3332989"/>
            <a:ext cx="4689328" cy="1298523"/>
          </a:xfrm>
          <a:prstGeom prst="chevron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DEWAN SULTAN IBRAHIM, UNIVERSITI TUN HUSSEIN ONN MALAYSIA</a:t>
            </a:r>
            <a:endParaRPr lang="en-MY" sz="1600" b="1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958" y="3564951"/>
            <a:ext cx="957604" cy="920167"/>
          </a:xfrm>
          <a:prstGeom prst="rect">
            <a:avLst/>
          </a:prstGeom>
        </p:spPr>
      </p:pic>
      <p:sp>
        <p:nvSpPr>
          <p:cNvPr id="18" name="Pentagon 17"/>
          <p:cNvSpPr/>
          <p:nvPr/>
        </p:nvSpPr>
        <p:spPr>
          <a:xfrm>
            <a:off x="732296" y="4832466"/>
            <a:ext cx="1502437" cy="1363828"/>
          </a:xfrm>
          <a:prstGeom prst="homePlate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MY" sz="2400"/>
          </a:p>
        </p:txBody>
      </p:sp>
      <p:sp>
        <p:nvSpPr>
          <p:cNvPr id="19" name="Chevron 18"/>
          <p:cNvSpPr/>
          <p:nvPr/>
        </p:nvSpPr>
        <p:spPr>
          <a:xfrm>
            <a:off x="1679509" y="4832466"/>
            <a:ext cx="3552395" cy="1363828"/>
          </a:xfrm>
          <a:prstGeom prst="chevron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DISEMPURNAKAN OLEH MENTERI PENDIDIKAN</a:t>
            </a:r>
          </a:p>
        </p:txBody>
      </p:sp>
      <p:sp>
        <p:nvSpPr>
          <p:cNvPr id="21" name="Pentagon 20"/>
          <p:cNvSpPr/>
          <p:nvPr/>
        </p:nvSpPr>
        <p:spPr>
          <a:xfrm>
            <a:off x="5510677" y="4869162"/>
            <a:ext cx="1833463" cy="1327133"/>
          </a:xfrm>
          <a:prstGeom prst="homePlate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MY" sz="2400"/>
          </a:p>
        </p:txBody>
      </p:sp>
      <p:sp>
        <p:nvSpPr>
          <p:cNvPr id="22" name="Chevron 21"/>
          <p:cNvSpPr/>
          <p:nvPr/>
        </p:nvSpPr>
        <p:spPr>
          <a:xfrm>
            <a:off x="6768075" y="4869163"/>
            <a:ext cx="4608512" cy="1327133"/>
          </a:xfrm>
          <a:prstGeom prst="chevron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600" b="1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SASARAN : MAHASISWA UNIVERSITI AWAM, INSTITUSI PENDIDIKAN TINGGI SWASTA, POLITEKNIK DAN KOLEJ KOMUNITI</a:t>
            </a:r>
            <a:endParaRPr lang="en-US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89" y="5114557"/>
            <a:ext cx="810721" cy="81072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368" y="5057395"/>
            <a:ext cx="963893" cy="9638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971" y="1988352"/>
            <a:ext cx="1483515" cy="603297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53417" y="6343648"/>
            <a:ext cx="4114800" cy="365125"/>
          </a:xfrm>
        </p:spPr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8387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8148" y="1985038"/>
            <a:ext cx="7735712" cy="43513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85316" y="1434381"/>
            <a:ext cx="9887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11. Isi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maklumat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tepat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muat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turun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dokumen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pencalonan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borang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pengesahan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MY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4" y="459132"/>
            <a:ext cx="10515600" cy="609096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SISTEM PERMOHONAN ANUGERAH TOKOH SISWA</a:t>
            </a:r>
            <a:endParaRPr lang="en-MY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20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583953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82054" y="2375530"/>
            <a:ext cx="7198815" cy="40493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59679" y="1286768"/>
            <a:ext cx="10104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12.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Muatnaik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dokumen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pencalonan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dokumen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pengesahan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tekan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butang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Ya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submit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MY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923662" y="578770"/>
            <a:ext cx="10515600" cy="651825"/>
          </a:xfrm>
        </p:spPr>
        <p:txBody>
          <a:bodyPr>
            <a:normAutofit/>
          </a:bodyPr>
          <a:lstStyle/>
          <a:p>
            <a:pPr algn="ctr"/>
            <a:r>
              <a:rPr lang="en-US" sz="3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SISTEM PERMOHONAN ANUGERAH TOKOH SISWA</a:t>
            </a:r>
            <a:endParaRPr lang="en-MY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59679" y="1675665"/>
            <a:ext cx="98032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ms-MY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* Borang </a:t>
            </a:r>
            <a:r>
              <a:rPr lang="ms-MY" sz="1600" dirty="0">
                <a:latin typeface="Arial" panose="020B0604020202020204" pitchFamily="34" charset="0"/>
                <a:cs typeface="Arial" panose="020B0604020202020204" pitchFamily="34" charset="0"/>
              </a:rPr>
              <a:t>pencalonan yang telah lengkap hendaklah disahkan oleh </a:t>
            </a:r>
            <a:r>
              <a:rPr lang="ms-MY" sz="1600" b="1" dirty="0">
                <a:latin typeface="Arial" panose="020B0604020202020204" pitchFamily="34" charset="0"/>
                <a:cs typeface="Arial" panose="020B0604020202020204" pitchFamily="34" charset="0"/>
              </a:rPr>
              <a:t>Timbalan Naib Canselor/Timbalan Rektor Hal Ehwal Pelajar/Pengarah HEP/Pengarah Politeknik/Pengarah Kolej Komuniti sahaja.</a:t>
            </a:r>
            <a:endParaRPr lang="en-MY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MY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21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7261618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1292" y="527495"/>
            <a:ext cx="10515600" cy="780011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PENERANGAN PERINGKAT PROGRAM</a:t>
            </a:r>
            <a:endParaRPr lang="en-MY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2825405"/>
              </p:ext>
            </p:extLst>
          </p:nvPr>
        </p:nvGraphicFramePr>
        <p:xfrm>
          <a:off x="1524360" y="1794616"/>
          <a:ext cx="8989463" cy="33872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730">
                  <a:extLst>
                    <a:ext uri="{9D8B030D-6E8A-4147-A177-3AD203B41FA5}">
                      <a16:colId xmlns:a16="http://schemas.microsoft.com/office/drawing/2014/main" val="2632905074"/>
                    </a:ext>
                  </a:extLst>
                </a:gridCol>
                <a:gridCol w="1965532">
                  <a:extLst>
                    <a:ext uri="{9D8B030D-6E8A-4147-A177-3AD203B41FA5}">
                      <a16:colId xmlns:a16="http://schemas.microsoft.com/office/drawing/2014/main" val="1496304103"/>
                    </a:ext>
                  </a:extLst>
                </a:gridCol>
                <a:gridCol w="6292201">
                  <a:extLst>
                    <a:ext uri="{9D8B030D-6E8A-4147-A177-3AD203B41FA5}">
                      <a16:colId xmlns:a16="http://schemas.microsoft.com/office/drawing/2014/main" val="3570340991"/>
                    </a:ext>
                  </a:extLst>
                </a:gridCol>
              </a:tblGrid>
              <a:tr h="64103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BIL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PERINGKAT</a:t>
                      </a:r>
                      <a:endParaRPr lang="en-MY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DESKRIPSI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1509618"/>
                  </a:ext>
                </a:extLst>
              </a:tr>
              <a:tr h="90049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Antarabangsa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Penganjuran</a:t>
                      </a: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program </a:t>
                      </a: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yang </a:t>
                      </a:r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dianjurkan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 Malaysia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yang </a:t>
                      </a:r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melibatkan</a:t>
                      </a: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sekurang-kurangnya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 </a:t>
                      </a:r>
                      <a:r>
                        <a:rPr lang="en-US" sz="1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buah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negara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; </a:t>
                      </a:r>
                      <a:r>
                        <a:rPr lang="en-US" sz="1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atau</a:t>
                      </a:r>
                      <a:endParaRPr lang="en-US" sz="140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Penganjuran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program di </a:t>
                      </a:r>
                      <a:r>
                        <a:rPr lang="en-US" sz="1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luar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negara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2434299"/>
                  </a:ext>
                </a:extLst>
              </a:tr>
              <a:tr h="3713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Kebangsaan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Penganjuran</a:t>
                      </a: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program </a:t>
                      </a: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yang </a:t>
                      </a:r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melibatkan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sekurang-kurangnya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 </a:t>
                      </a:r>
                      <a:r>
                        <a:rPr lang="en-US" sz="1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buah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negeri</a:t>
                      </a:r>
                      <a:endParaRPr lang="en-US" sz="140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4403764"/>
                  </a:ext>
                </a:extLst>
              </a:tr>
              <a:tr h="3713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Negeri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Penganjuran</a:t>
                      </a: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program </a:t>
                      </a: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yang </a:t>
                      </a:r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melibatkan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sekurang-kurangnya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 </a:t>
                      </a:r>
                      <a:r>
                        <a:rPr lang="en-US" sz="1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buah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daerah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dalam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satu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negeri</a:t>
                      </a:r>
                      <a:endParaRPr lang="en-US" sz="140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575249"/>
                  </a:ext>
                </a:extLst>
              </a:tr>
              <a:tr h="3713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Universiti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Penganjuran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</a:t>
                      </a: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rogram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peringkat</a:t>
                      </a: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universiti</a:t>
                      </a: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sahaja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8884332"/>
                  </a:ext>
                </a:extLst>
              </a:tr>
              <a:tr h="3713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Fakulti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Penganjuran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</a:t>
                      </a: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rogram </a:t>
                      </a:r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peringkat</a:t>
                      </a: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jabatan</a:t>
                      </a: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atau</a:t>
                      </a: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fakulti</a:t>
                      </a:r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di </a:t>
                      </a:r>
                      <a:r>
                        <a:rPr lang="en-US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universiti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sahaja</a:t>
                      </a:r>
                      <a:r>
                        <a:rPr lang="en-US" sz="1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MY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0907694"/>
                  </a:ext>
                </a:extLst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22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605045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PENERANGAN</a:t>
            </a:r>
            <a:endParaRPr lang="en-MY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PENGIKTIRAFAN  </a:t>
            </a:r>
          </a:p>
          <a:p>
            <a:pPr lvl="1" algn="just"/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rganisasi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yang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memberi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pengiktirafan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penghargaan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atau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pencapaian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melalui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sijil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surat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atau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keratan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akhbar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kepada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program yang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dianjurkan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lvl="1" algn="just"/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Contoh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surat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dari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Kedutaan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Filipina –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pengiktirafan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Antarabangsa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4" y="6354630"/>
            <a:ext cx="4114800" cy="365125"/>
          </a:xfrm>
        </p:spPr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23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400326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99744"/>
            <a:ext cx="10515600" cy="517721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3600" dirty="0" smtClean="0">
                <a:latin typeface="Arial" pitchFamily="34" charset="0"/>
                <a:cs typeface="Arial" pitchFamily="34" charset="0"/>
              </a:rPr>
              <a:t>TERIMA 	KASIH </a:t>
            </a:r>
            <a:r>
              <a:rPr lang="en-US" sz="3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</a:t>
            </a:r>
            <a:endParaRPr lang="ms-MY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63507" y="3096768"/>
            <a:ext cx="890016" cy="8778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T</a:t>
            </a:r>
            <a:endParaRPr lang="ms-MY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30774" y="3096768"/>
            <a:ext cx="890016" cy="8778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K</a:t>
            </a:r>
            <a:endParaRPr lang="ms-MY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24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2738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4417" y="740833"/>
            <a:ext cx="10972800" cy="670984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sz="3600" b="1" dirty="0">
                <a:latin typeface="Arial" pitchFamily="34" charset="0"/>
                <a:cs typeface="Arial" pitchFamily="34" charset="0"/>
              </a:rPr>
              <a:t>OBJEKTIF PROGRAM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103447" y="1728345"/>
            <a:ext cx="9793087" cy="4428592"/>
            <a:chOff x="2591113" y="1488832"/>
            <a:chExt cx="7769225" cy="3131810"/>
          </a:xfrm>
        </p:grpSpPr>
        <p:grpSp>
          <p:nvGrpSpPr>
            <p:cNvPr id="6" name="Group 5"/>
            <p:cNvGrpSpPr/>
            <p:nvPr/>
          </p:nvGrpSpPr>
          <p:grpSpPr>
            <a:xfrm>
              <a:off x="2591113" y="1488832"/>
              <a:ext cx="7769225" cy="1023938"/>
              <a:chOff x="2591113" y="1261476"/>
              <a:chExt cx="7769225" cy="1023938"/>
            </a:xfrm>
          </p:grpSpPr>
          <p:sp>
            <p:nvSpPr>
              <p:cNvPr id="15" name="Freeform 6"/>
              <p:cNvSpPr>
                <a:spLocks/>
              </p:cNvSpPr>
              <p:nvPr/>
            </p:nvSpPr>
            <p:spPr bwMode="auto">
              <a:xfrm>
                <a:off x="2591113" y="1409114"/>
                <a:ext cx="1262063" cy="876300"/>
              </a:xfrm>
              <a:custGeom>
                <a:avLst/>
                <a:gdLst>
                  <a:gd name="T0" fmla="*/ 0 w 795"/>
                  <a:gd name="T1" fmla="*/ 0 h 552"/>
                  <a:gd name="T2" fmla="*/ 795 w 795"/>
                  <a:gd name="T3" fmla="*/ 3 h 552"/>
                  <a:gd name="T4" fmla="*/ 795 w 795"/>
                  <a:gd name="T5" fmla="*/ 552 h 552"/>
                  <a:gd name="T6" fmla="*/ 0 w 795"/>
                  <a:gd name="T7" fmla="*/ 551 h 552"/>
                  <a:gd name="T8" fmla="*/ 0 w 795"/>
                  <a:gd name="T9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5" h="552">
                    <a:moveTo>
                      <a:pt x="0" y="0"/>
                    </a:moveTo>
                    <a:lnTo>
                      <a:pt x="795" y="3"/>
                    </a:lnTo>
                    <a:lnTo>
                      <a:pt x="795" y="552"/>
                    </a:lnTo>
                    <a:lnTo>
                      <a:pt x="0" y="5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365760" tIns="60960" rIns="121920" bIns="60960" numCol="1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sz="3733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01</a:t>
                </a:r>
              </a:p>
            </p:txBody>
          </p:sp>
          <p:sp>
            <p:nvSpPr>
              <p:cNvPr id="16" name="Freeform 7"/>
              <p:cNvSpPr>
                <a:spLocks/>
              </p:cNvSpPr>
              <p:nvPr/>
            </p:nvSpPr>
            <p:spPr bwMode="auto">
              <a:xfrm>
                <a:off x="3627751" y="1280526"/>
                <a:ext cx="225425" cy="1003300"/>
              </a:xfrm>
              <a:custGeom>
                <a:avLst/>
                <a:gdLst>
                  <a:gd name="T0" fmla="*/ 0 w 142"/>
                  <a:gd name="T1" fmla="*/ 0 h 632"/>
                  <a:gd name="T2" fmla="*/ 142 w 142"/>
                  <a:gd name="T3" fmla="*/ 94 h 632"/>
                  <a:gd name="T4" fmla="*/ 142 w 142"/>
                  <a:gd name="T5" fmla="*/ 632 h 632"/>
                  <a:gd name="T6" fmla="*/ 0 w 142"/>
                  <a:gd name="T7" fmla="*/ 528 h 632"/>
                  <a:gd name="T8" fmla="*/ 0 w 142"/>
                  <a:gd name="T9" fmla="*/ 0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632">
                    <a:moveTo>
                      <a:pt x="0" y="0"/>
                    </a:moveTo>
                    <a:lnTo>
                      <a:pt x="142" y="94"/>
                    </a:lnTo>
                    <a:lnTo>
                      <a:pt x="142" y="632"/>
                    </a:lnTo>
                    <a:lnTo>
                      <a:pt x="0" y="5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3627751" y="1261476"/>
                <a:ext cx="6732587" cy="857250"/>
              </a:xfrm>
              <a:custGeom>
                <a:avLst/>
                <a:gdLst>
                  <a:gd name="T0" fmla="*/ 4241 w 4241"/>
                  <a:gd name="T1" fmla="*/ 0 h 540"/>
                  <a:gd name="T2" fmla="*/ 4011 w 4241"/>
                  <a:gd name="T3" fmla="*/ 252 h 540"/>
                  <a:gd name="T4" fmla="*/ 4241 w 4241"/>
                  <a:gd name="T5" fmla="*/ 528 h 540"/>
                  <a:gd name="T6" fmla="*/ 0 w 4241"/>
                  <a:gd name="T7" fmla="*/ 540 h 540"/>
                  <a:gd name="T8" fmla="*/ 0 w 4241"/>
                  <a:gd name="T9" fmla="*/ 12 h 540"/>
                  <a:gd name="T10" fmla="*/ 4241 w 4241"/>
                  <a:gd name="T11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41" h="540">
                    <a:moveTo>
                      <a:pt x="4241" y="0"/>
                    </a:moveTo>
                    <a:lnTo>
                      <a:pt x="4011" y="252"/>
                    </a:lnTo>
                    <a:lnTo>
                      <a:pt x="4241" y="528"/>
                    </a:lnTo>
                    <a:lnTo>
                      <a:pt x="0" y="540"/>
                    </a:lnTo>
                    <a:lnTo>
                      <a:pt x="0" y="12"/>
                    </a:lnTo>
                    <a:lnTo>
                      <a:pt x="4241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121920" tIns="60960" rIns="121920" bIns="60960" numCol="1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Pengiktirafan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dan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penghargaan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kepada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individu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dan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badan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mahasiswa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dalam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pengurusan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organisasi</a:t>
                </a:r>
                <a:endParaRPr lang="en-US" sz="2133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2591113" y="3596704"/>
              <a:ext cx="7769225" cy="1023938"/>
              <a:chOff x="2591113" y="3593514"/>
              <a:chExt cx="7769225" cy="1023938"/>
            </a:xfrm>
          </p:grpSpPr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2591113" y="3739564"/>
                <a:ext cx="1262063" cy="877888"/>
              </a:xfrm>
              <a:custGeom>
                <a:avLst/>
                <a:gdLst>
                  <a:gd name="T0" fmla="*/ 0 w 795"/>
                  <a:gd name="T1" fmla="*/ 0 h 553"/>
                  <a:gd name="T2" fmla="*/ 795 w 795"/>
                  <a:gd name="T3" fmla="*/ 2 h 553"/>
                  <a:gd name="T4" fmla="*/ 795 w 795"/>
                  <a:gd name="T5" fmla="*/ 553 h 553"/>
                  <a:gd name="T6" fmla="*/ 0 w 795"/>
                  <a:gd name="T7" fmla="*/ 551 h 553"/>
                  <a:gd name="T8" fmla="*/ 0 w 795"/>
                  <a:gd name="T9" fmla="*/ 0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5" h="553">
                    <a:moveTo>
                      <a:pt x="0" y="0"/>
                    </a:moveTo>
                    <a:lnTo>
                      <a:pt x="795" y="2"/>
                    </a:lnTo>
                    <a:lnTo>
                      <a:pt x="795" y="553"/>
                    </a:lnTo>
                    <a:lnTo>
                      <a:pt x="0" y="5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365760" tIns="60960" rIns="121920" bIns="60960" numCol="1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sz="3733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03</a:t>
                </a:r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3627751" y="3612564"/>
                <a:ext cx="225425" cy="1001713"/>
              </a:xfrm>
              <a:custGeom>
                <a:avLst/>
                <a:gdLst>
                  <a:gd name="T0" fmla="*/ 0 w 142"/>
                  <a:gd name="T1" fmla="*/ 0 h 631"/>
                  <a:gd name="T2" fmla="*/ 142 w 142"/>
                  <a:gd name="T3" fmla="*/ 94 h 631"/>
                  <a:gd name="T4" fmla="*/ 142 w 142"/>
                  <a:gd name="T5" fmla="*/ 631 h 631"/>
                  <a:gd name="T6" fmla="*/ 0 w 142"/>
                  <a:gd name="T7" fmla="*/ 526 h 631"/>
                  <a:gd name="T8" fmla="*/ 0 w 142"/>
                  <a:gd name="T9" fmla="*/ 0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631">
                    <a:moveTo>
                      <a:pt x="0" y="0"/>
                    </a:moveTo>
                    <a:lnTo>
                      <a:pt x="142" y="94"/>
                    </a:lnTo>
                    <a:lnTo>
                      <a:pt x="142" y="631"/>
                    </a:lnTo>
                    <a:lnTo>
                      <a:pt x="0" y="5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3627751" y="3593514"/>
                <a:ext cx="6732587" cy="854075"/>
              </a:xfrm>
              <a:custGeom>
                <a:avLst/>
                <a:gdLst>
                  <a:gd name="T0" fmla="*/ 4241 w 4241"/>
                  <a:gd name="T1" fmla="*/ 0 h 538"/>
                  <a:gd name="T2" fmla="*/ 4011 w 4241"/>
                  <a:gd name="T3" fmla="*/ 252 h 538"/>
                  <a:gd name="T4" fmla="*/ 4241 w 4241"/>
                  <a:gd name="T5" fmla="*/ 528 h 538"/>
                  <a:gd name="T6" fmla="*/ 0 w 4241"/>
                  <a:gd name="T7" fmla="*/ 538 h 538"/>
                  <a:gd name="T8" fmla="*/ 0 w 4241"/>
                  <a:gd name="T9" fmla="*/ 12 h 538"/>
                  <a:gd name="T10" fmla="*/ 4241 w 4241"/>
                  <a:gd name="T11" fmla="*/ 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41" h="538">
                    <a:moveTo>
                      <a:pt x="4241" y="0"/>
                    </a:moveTo>
                    <a:lnTo>
                      <a:pt x="4011" y="252"/>
                    </a:lnTo>
                    <a:lnTo>
                      <a:pt x="4241" y="528"/>
                    </a:lnTo>
                    <a:lnTo>
                      <a:pt x="0" y="538"/>
                    </a:lnTo>
                    <a:lnTo>
                      <a:pt x="0" y="12"/>
                    </a:lnTo>
                    <a:lnTo>
                      <a:pt x="4241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vert="horz" wrap="square" lIns="121920" tIns="60960" rIns="121920" bIns="60960" numCol="1" anchor="ctr" anchorCtr="0" compatLnSpc="1">
                <a:prstTxWarp prst="textNoShape">
                  <a:avLst/>
                </a:prstTxWarp>
              </a:bodyPr>
              <a:lstStyle/>
              <a:p>
                <a:pPr algn="just"/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Kesedaran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dan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motivasi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kepada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mahasiswa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dalam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pembangunan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bakat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dan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melahirkan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insan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yang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holistik</a:t>
                </a:r>
                <a:endParaRPr lang="en-US" sz="2133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2591113" y="2542768"/>
              <a:ext cx="7769225" cy="1023938"/>
              <a:chOff x="2591113" y="2420351"/>
              <a:chExt cx="7769225" cy="1023938"/>
            </a:xfrm>
          </p:grpSpPr>
          <p:sp>
            <p:nvSpPr>
              <p:cNvPr id="9" name="Freeform 12"/>
              <p:cNvSpPr>
                <a:spLocks/>
              </p:cNvSpPr>
              <p:nvPr/>
            </p:nvSpPr>
            <p:spPr bwMode="auto">
              <a:xfrm>
                <a:off x="2591113" y="2566401"/>
                <a:ext cx="1262063" cy="877888"/>
              </a:xfrm>
              <a:custGeom>
                <a:avLst/>
                <a:gdLst>
                  <a:gd name="T0" fmla="*/ 0 w 795"/>
                  <a:gd name="T1" fmla="*/ 0 h 553"/>
                  <a:gd name="T2" fmla="*/ 795 w 795"/>
                  <a:gd name="T3" fmla="*/ 4 h 553"/>
                  <a:gd name="T4" fmla="*/ 795 w 795"/>
                  <a:gd name="T5" fmla="*/ 553 h 553"/>
                  <a:gd name="T6" fmla="*/ 0 w 795"/>
                  <a:gd name="T7" fmla="*/ 551 h 553"/>
                  <a:gd name="T8" fmla="*/ 0 w 795"/>
                  <a:gd name="T9" fmla="*/ 0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5" h="553">
                    <a:moveTo>
                      <a:pt x="0" y="0"/>
                    </a:moveTo>
                    <a:lnTo>
                      <a:pt x="795" y="4"/>
                    </a:lnTo>
                    <a:lnTo>
                      <a:pt x="795" y="553"/>
                    </a:lnTo>
                    <a:lnTo>
                      <a:pt x="0" y="5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365760" tIns="60960" rIns="121920" bIns="60960" numCol="1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sz="3733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02</a:t>
                </a:r>
              </a:p>
            </p:txBody>
          </p:sp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3627751" y="2437814"/>
                <a:ext cx="225425" cy="1003300"/>
              </a:xfrm>
              <a:custGeom>
                <a:avLst/>
                <a:gdLst>
                  <a:gd name="T0" fmla="*/ 0 w 142"/>
                  <a:gd name="T1" fmla="*/ 0 h 632"/>
                  <a:gd name="T2" fmla="*/ 142 w 142"/>
                  <a:gd name="T3" fmla="*/ 94 h 632"/>
                  <a:gd name="T4" fmla="*/ 142 w 142"/>
                  <a:gd name="T5" fmla="*/ 632 h 632"/>
                  <a:gd name="T6" fmla="*/ 0 w 142"/>
                  <a:gd name="T7" fmla="*/ 528 h 632"/>
                  <a:gd name="T8" fmla="*/ 0 w 142"/>
                  <a:gd name="T9" fmla="*/ 0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632">
                    <a:moveTo>
                      <a:pt x="0" y="0"/>
                    </a:moveTo>
                    <a:lnTo>
                      <a:pt x="142" y="94"/>
                    </a:lnTo>
                    <a:lnTo>
                      <a:pt x="142" y="632"/>
                    </a:lnTo>
                    <a:lnTo>
                      <a:pt x="0" y="5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" name="Freeform 14"/>
              <p:cNvSpPr>
                <a:spLocks/>
              </p:cNvSpPr>
              <p:nvPr/>
            </p:nvSpPr>
            <p:spPr bwMode="auto">
              <a:xfrm>
                <a:off x="3627751" y="2420351"/>
                <a:ext cx="6732587" cy="855663"/>
              </a:xfrm>
              <a:custGeom>
                <a:avLst/>
                <a:gdLst>
                  <a:gd name="T0" fmla="*/ 4241 w 4241"/>
                  <a:gd name="T1" fmla="*/ 0 h 539"/>
                  <a:gd name="T2" fmla="*/ 4011 w 4241"/>
                  <a:gd name="T3" fmla="*/ 251 h 539"/>
                  <a:gd name="T4" fmla="*/ 4241 w 4241"/>
                  <a:gd name="T5" fmla="*/ 528 h 539"/>
                  <a:gd name="T6" fmla="*/ 0 w 4241"/>
                  <a:gd name="T7" fmla="*/ 539 h 539"/>
                  <a:gd name="T8" fmla="*/ 0 w 4241"/>
                  <a:gd name="T9" fmla="*/ 11 h 539"/>
                  <a:gd name="T10" fmla="*/ 4241 w 4241"/>
                  <a:gd name="T11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41" h="539">
                    <a:moveTo>
                      <a:pt x="4241" y="0"/>
                    </a:moveTo>
                    <a:lnTo>
                      <a:pt x="4011" y="251"/>
                    </a:lnTo>
                    <a:lnTo>
                      <a:pt x="4241" y="528"/>
                    </a:lnTo>
                    <a:lnTo>
                      <a:pt x="0" y="539"/>
                    </a:lnTo>
                    <a:lnTo>
                      <a:pt x="0" y="11"/>
                    </a:lnTo>
                    <a:lnTo>
                      <a:pt x="4241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121920" tIns="60960" rIns="121920" bIns="60960" numCol="1" anchor="ctr" anchorCtr="0" compatLnSpc="1">
                <a:prstTxWarp prst="textNoShape">
                  <a:avLst/>
                </a:prstTxWarp>
              </a:bodyPr>
              <a:lstStyle/>
              <a:p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Pengiktirafan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peranan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individu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dan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badan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mahasiswa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yang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berjaya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memanfaatkan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secara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positif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ruang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dan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peluang</a:t>
                </a:r>
                <a:r>
                  <a:rPr lang="en-US" sz="2133" dirty="0">
                    <a:latin typeface="Arial" pitchFamily="34" charset="0"/>
                    <a:cs typeface="Arial" pitchFamily="34" charset="0"/>
                  </a:rPr>
                  <a:t> yang </a:t>
                </a:r>
                <a:r>
                  <a:rPr lang="en-US" sz="2133" dirty="0" err="1">
                    <a:latin typeface="Arial" pitchFamily="34" charset="0"/>
                    <a:cs typeface="Arial" pitchFamily="34" charset="0"/>
                  </a:rPr>
                  <a:t>disediakan</a:t>
                </a:r>
                <a:endParaRPr lang="en-US" sz="2133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4038604" y="6305076"/>
            <a:ext cx="4114800" cy="365125"/>
          </a:xfrm>
        </p:spPr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32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44690"/>
            <a:ext cx="10972800" cy="773476"/>
          </a:xfrm>
        </p:spPr>
        <p:txBody>
          <a:bodyPr>
            <a:normAutofit/>
          </a:bodyPr>
          <a:lstStyle/>
          <a:p>
            <a:pPr algn="ctr"/>
            <a:r>
              <a:rPr lang="ms-MY" sz="3600" b="1" dirty="0" smtClean="0">
                <a:latin typeface="Arial" pitchFamily="34" charset="0"/>
                <a:cs typeface="Arial" pitchFamily="34" charset="0"/>
              </a:rPr>
              <a:t>IMPAK </a:t>
            </a:r>
            <a:r>
              <a:rPr lang="ms-MY" sz="3600" b="1" dirty="0">
                <a:latin typeface="Arial" pitchFamily="34" charset="0"/>
                <a:cs typeface="Arial" pitchFamily="34" charset="0"/>
              </a:rPr>
              <a:t>PROGRAM</a:t>
            </a:r>
            <a:endParaRPr lang="ms-MY" sz="3600" dirty="0"/>
          </a:p>
        </p:txBody>
      </p:sp>
      <p:grpSp>
        <p:nvGrpSpPr>
          <p:cNvPr id="15" name="Group 14"/>
          <p:cNvGrpSpPr/>
          <p:nvPr/>
        </p:nvGrpSpPr>
        <p:grpSpPr>
          <a:xfrm flipH="1">
            <a:off x="815413" y="1700809"/>
            <a:ext cx="10431699" cy="1170615"/>
            <a:chOff x="2675727" y="1198679"/>
            <a:chExt cx="9819434" cy="817048"/>
          </a:xfrm>
        </p:grpSpPr>
        <p:sp>
          <p:nvSpPr>
            <p:cNvPr id="16" name="Rectangle 6"/>
            <p:cNvSpPr>
              <a:spLocks noChangeArrowheads="1"/>
            </p:cNvSpPr>
            <p:nvPr/>
          </p:nvSpPr>
          <p:spPr bwMode="auto">
            <a:xfrm>
              <a:off x="10947348" y="1199752"/>
              <a:ext cx="1547813" cy="81597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2675727" y="1198679"/>
              <a:ext cx="8164662" cy="814388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815412" y="3407702"/>
            <a:ext cx="10431705" cy="1181407"/>
            <a:chOff x="1343169" y="2458518"/>
            <a:chExt cx="9819440" cy="824580"/>
          </a:xfrm>
        </p:grpSpPr>
        <p:sp>
          <p:nvSpPr>
            <p:cNvPr id="19" name="Rectangle 7"/>
            <p:cNvSpPr>
              <a:spLocks noChangeArrowheads="1"/>
            </p:cNvSpPr>
            <p:nvPr/>
          </p:nvSpPr>
          <p:spPr bwMode="auto">
            <a:xfrm>
              <a:off x="1343169" y="2465535"/>
              <a:ext cx="1547813" cy="81756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2997944" y="2458518"/>
              <a:ext cx="8164665" cy="815975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1" name="Group 20"/>
          <p:cNvGrpSpPr/>
          <p:nvPr/>
        </p:nvGrpSpPr>
        <p:grpSpPr>
          <a:xfrm flipH="1">
            <a:off x="781953" y="5045467"/>
            <a:ext cx="10465159" cy="1175823"/>
            <a:chOff x="2675727" y="3668520"/>
            <a:chExt cx="9850930" cy="820683"/>
          </a:xfrm>
        </p:grpSpPr>
        <p:sp>
          <p:nvSpPr>
            <p:cNvPr id="22" name="Rectangle 8"/>
            <p:cNvSpPr>
              <a:spLocks noChangeArrowheads="1"/>
            </p:cNvSpPr>
            <p:nvPr/>
          </p:nvSpPr>
          <p:spPr bwMode="auto">
            <a:xfrm>
              <a:off x="10978844" y="3673228"/>
              <a:ext cx="1547813" cy="81597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" name="Rectangle 16"/>
            <p:cNvSpPr>
              <a:spLocks noChangeArrowheads="1"/>
            </p:cNvSpPr>
            <p:nvPr/>
          </p:nvSpPr>
          <p:spPr bwMode="auto">
            <a:xfrm>
              <a:off x="2675727" y="3668520"/>
              <a:ext cx="8164660" cy="817563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203190" y="1838535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29394" y="3520526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33384" y="5248718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28" name="Rectangle 27"/>
          <p:cNvSpPr/>
          <p:nvPr/>
        </p:nvSpPr>
        <p:spPr>
          <a:xfrm>
            <a:off x="2735037" y="1855997"/>
            <a:ext cx="8235372" cy="7487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33" kern="0" dirty="0" err="1">
                <a:latin typeface="Arial" pitchFamily="34" charset="0"/>
                <a:cs typeface="Arial" pitchFamily="34" charset="0"/>
              </a:rPr>
              <a:t>Melahirkan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graduan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yang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berwibawa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berdaya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saing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memiliki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kebolehpasaran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kerja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. </a:t>
            </a:r>
            <a:endParaRPr lang="en-US" sz="2133" dirty="0"/>
          </a:p>
        </p:txBody>
      </p:sp>
      <p:sp>
        <p:nvSpPr>
          <p:cNvPr id="29" name="Rectangle 28"/>
          <p:cNvSpPr/>
          <p:nvPr/>
        </p:nvSpPr>
        <p:spPr>
          <a:xfrm>
            <a:off x="2683442" y="3609407"/>
            <a:ext cx="8453597" cy="7487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133" kern="0" dirty="0" err="1">
                <a:latin typeface="Arial" pitchFamily="34" charset="0"/>
                <a:cs typeface="Arial" pitchFamily="34" charset="0"/>
              </a:rPr>
              <a:t>Melahirkan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mahasiswa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yang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mempunyai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ciri-ciri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personaliti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unggul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(</a:t>
            </a:r>
            <a:r>
              <a:rPr lang="en-US" sz="2133" i="1" kern="0" dirty="0">
                <a:latin typeface="Arial" pitchFamily="34" charset="0"/>
                <a:cs typeface="Arial" pitchFamily="34" charset="0"/>
              </a:rPr>
              <a:t>towering  personality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) di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peringkat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kebangsaan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antarabangsa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.</a:t>
            </a:r>
            <a:endParaRPr lang="en-US" sz="2133" dirty="0"/>
          </a:p>
        </p:txBody>
      </p:sp>
      <p:sp>
        <p:nvSpPr>
          <p:cNvPr id="30" name="Rectangle 29"/>
          <p:cNvSpPr/>
          <p:nvPr/>
        </p:nvSpPr>
        <p:spPr>
          <a:xfrm>
            <a:off x="2709644" y="5253204"/>
            <a:ext cx="8427395" cy="7487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33" kern="0" dirty="0" err="1">
                <a:latin typeface="Arial" pitchFamily="34" charset="0"/>
                <a:cs typeface="Arial" pitchFamily="34" charset="0"/>
              </a:rPr>
              <a:t>Menjadikan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graduan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IPT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mempunyai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kemahiran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akademik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yang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tinggi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sahsiah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diri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33" kern="0" dirty="0" err="1">
                <a:latin typeface="Arial" pitchFamily="34" charset="0"/>
                <a:cs typeface="Arial" pitchFamily="34" charset="0"/>
              </a:rPr>
              <a:t>cemerlang</a:t>
            </a:r>
            <a:r>
              <a:rPr lang="en-US" sz="2133" kern="0" dirty="0">
                <a:latin typeface="Arial" pitchFamily="34" charset="0"/>
                <a:cs typeface="Arial" pitchFamily="34" charset="0"/>
              </a:rPr>
              <a:t>.</a:t>
            </a:r>
            <a:endParaRPr lang="en-US" sz="2133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4" y="6356352"/>
            <a:ext cx="4114800" cy="365125"/>
          </a:xfrm>
        </p:spPr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228908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9251" y="548681"/>
            <a:ext cx="10972800" cy="849577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atin typeface="Arial" pitchFamily="34" charset="0"/>
                <a:cs typeface="Arial" pitchFamily="34" charset="0"/>
              </a:rPr>
              <a:t>PENGANJURAN PROGRAM</a:t>
            </a:r>
            <a:endParaRPr lang="ms-MY" sz="3600" dirty="0"/>
          </a:p>
        </p:txBody>
      </p:sp>
      <p:sp>
        <p:nvSpPr>
          <p:cNvPr id="4" name="Rounded Rectangle 3"/>
          <p:cNvSpPr/>
          <p:nvPr/>
        </p:nvSpPr>
        <p:spPr>
          <a:xfrm>
            <a:off x="239349" y="1412776"/>
            <a:ext cx="1886504" cy="508856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067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b="1" dirty="0">
                <a:latin typeface="Arial" pitchFamily="34" charset="0"/>
                <a:cs typeface="Arial" pitchFamily="34" charset="0"/>
              </a:rPr>
              <a:t>ANUGERAH TOKOH SISWA  2013</a:t>
            </a:r>
          </a:p>
          <a:p>
            <a:pPr algn="ctr"/>
            <a:endParaRPr lang="en-US" sz="1067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467" dirty="0">
                <a:latin typeface="Arial" pitchFamily="34" charset="0"/>
                <a:cs typeface="Arial" pitchFamily="34" charset="0"/>
              </a:rPr>
              <a:t>1 MAC 2014</a:t>
            </a:r>
          </a:p>
          <a:p>
            <a:pPr algn="ctr"/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2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2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2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467" dirty="0">
                <a:latin typeface="Arial" pitchFamily="34" charset="0"/>
                <a:cs typeface="Arial" pitchFamily="34" charset="0"/>
              </a:rPr>
              <a:t>ANUGERAH MENTERI PENDIDIKAN : </a:t>
            </a:r>
            <a:r>
              <a:rPr lang="en-US" sz="1467" b="1" dirty="0">
                <a:latin typeface="Arial" pitchFamily="34" charset="0"/>
                <a:cs typeface="Arial" pitchFamily="34" charset="0"/>
              </a:rPr>
              <a:t>MUHAMMAD FIKRI BIN AHMAD (UIAM)</a:t>
            </a:r>
          </a:p>
          <a:p>
            <a:pPr algn="ctr"/>
            <a:endParaRPr lang="en-US" sz="2133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322310" y="1412777"/>
            <a:ext cx="1853477" cy="50885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067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b="1" dirty="0">
                <a:latin typeface="Arial" pitchFamily="34" charset="0"/>
                <a:cs typeface="Arial" pitchFamily="34" charset="0"/>
              </a:rPr>
              <a:t>ANUGERAH TOKOH SISWA 2014</a:t>
            </a:r>
          </a:p>
          <a:p>
            <a:pPr algn="ctr"/>
            <a:endParaRPr lang="en-US" sz="1067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>
                <a:latin typeface="Arial" pitchFamily="34" charset="0"/>
                <a:cs typeface="Arial" pitchFamily="34" charset="0"/>
              </a:rPr>
              <a:t>  </a:t>
            </a:r>
            <a:r>
              <a:rPr lang="en-US" sz="1467" dirty="0">
                <a:latin typeface="Arial" pitchFamily="34" charset="0"/>
                <a:cs typeface="Arial" pitchFamily="34" charset="0"/>
              </a:rPr>
              <a:t>18 APRIL 2015</a:t>
            </a:r>
          </a:p>
          <a:p>
            <a:pPr algn="ctr"/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ms-MY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067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067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067" dirty="0">
              <a:latin typeface="Arial" pitchFamily="34" charset="0"/>
              <a:cs typeface="Arial" pitchFamily="34" charset="0"/>
            </a:endParaRPr>
          </a:p>
          <a:p>
            <a:pPr algn="ctr"/>
            <a:endParaRPr lang="ms-MY" sz="1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ms-MY" sz="1467" dirty="0">
                <a:latin typeface="Arial" pitchFamily="34" charset="0"/>
                <a:cs typeface="Arial" pitchFamily="34" charset="0"/>
              </a:rPr>
              <a:t>ANUGERAH MENTERI PENDIDIKAN :  </a:t>
            </a:r>
            <a:r>
              <a:rPr lang="ms-MY" sz="1467" b="1" dirty="0">
                <a:latin typeface="Arial" pitchFamily="34" charset="0"/>
                <a:cs typeface="Arial" pitchFamily="34" charset="0"/>
              </a:rPr>
              <a:t>JU ARIANA BINTI IBRAHIM (UniSZA)</a:t>
            </a:r>
          </a:p>
          <a:p>
            <a:pPr algn="ctr"/>
            <a:endParaRPr lang="en-US" sz="1867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2400" dirty="0"/>
          </a:p>
        </p:txBody>
      </p:sp>
      <p:sp>
        <p:nvSpPr>
          <p:cNvPr id="10" name="Rounded Rectangle 9"/>
          <p:cNvSpPr/>
          <p:nvPr/>
        </p:nvSpPr>
        <p:spPr>
          <a:xfrm>
            <a:off x="4367808" y="1413779"/>
            <a:ext cx="1856920" cy="50885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067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b="1" dirty="0">
                <a:latin typeface="Arial" pitchFamily="34" charset="0"/>
                <a:cs typeface="Arial" pitchFamily="34" charset="0"/>
              </a:rPr>
              <a:t>ANUGERAH TOKOH SISWA 2015</a:t>
            </a:r>
          </a:p>
          <a:p>
            <a:pPr algn="ctr"/>
            <a:endParaRPr lang="en-US" sz="1067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>
                <a:latin typeface="Arial" pitchFamily="34" charset="0"/>
                <a:cs typeface="Arial" pitchFamily="34" charset="0"/>
              </a:rPr>
              <a:t>  </a:t>
            </a:r>
            <a:r>
              <a:rPr lang="en-US" sz="1467" dirty="0">
                <a:latin typeface="Arial" pitchFamily="34" charset="0"/>
                <a:cs typeface="Arial" pitchFamily="34" charset="0"/>
              </a:rPr>
              <a:t>23 APRIL 2016</a:t>
            </a:r>
          </a:p>
          <a:p>
            <a:pPr algn="ctr"/>
            <a:endParaRPr lang="en-US" sz="1600" dirty="0"/>
          </a:p>
          <a:p>
            <a:pPr algn="ctr"/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ms-MY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ms-MY" sz="1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ms-MY" sz="1467" dirty="0">
                <a:latin typeface="Arial" pitchFamily="34" charset="0"/>
                <a:cs typeface="Arial" pitchFamily="34" charset="0"/>
              </a:rPr>
              <a:t>ANUGERAH MENTERI PENDIDIKAN TINGGI : </a:t>
            </a:r>
            <a:r>
              <a:rPr lang="ms-MY" sz="1467" b="1" dirty="0">
                <a:latin typeface="Arial" pitchFamily="34" charset="0"/>
                <a:cs typeface="Arial" pitchFamily="34" charset="0"/>
              </a:rPr>
              <a:t>MUHAMAD ANAS BIN MISBAHUDIN (UniSZA)</a:t>
            </a:r>
            <a:endParaRPr lang="en-US" sz="1467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398261" y="1412776"/>
            <a:ext cx="1809975" cy="50885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067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b="1" dirty="0">
                <a:latin typeface="Arial" pitchFamily="34" charset="0"/>
                <a:cs typeface="Arial" pitchFamily="34" charset="0"/>
              </a:rPr>
              <a:t>ANUGERAH TOKOH SISWA 2016</a:t>
            </a:r>
          </a:p>
          <a:p>
            <a:pPr algn="ctr"/>
            <a:endParaRPr lang="en-US" sz="1067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467" dirty="0">
                <a:latin typeface="Arial" pitchFamily="34" charset="0"/>
                <a:cs typeface="Arial" pitchFamily="34" charset="0"/>
              </a:rPr>
              <a:t>25 MAC 2017</a:t>
            </a:r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ms-MY" sz="1467" dirty="0">
                <a:latin typeface="Arial" pitchFamily="34" charset="0"/>
                <a:cs typeface="Arial" pitchFamily="34" charset="0"/>
              </a:rPr>
              <a:t>ANUGERAH MENTERI PENDIDIKAN TINGGI : </a:t>
            </a:r>
          </a:p>
          <a:p>
            <a:pPr algn="ctr"/>
            <a:r>
              <a:rPr lang="ms-MY" sz="1467" b="1" dirty="0">
                <a:latin typeface="Arial" pitchFamily="34" charset="0"/>
                <a:cs typeface="Arial" pitchFamily="34" charset="0"/>
              </a:rPr>
              <a:t>FARAH NABILAH BINTI ABDUL RAHMAN (UIAM)</a:t>
            </a:r>
          </a:p>
          <a:p>
            <a:pPr algn="ctr"/>
            <a:endParaRPr lang="en-US" sz="1867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2133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27" y="1473541"/>
            <a:ext cx="569111" cy="41928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684" y="1514863"/>
            <a:ext cx="558205" cy="3926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051" y="1514863"/>
            <a:ext cx="688435" cy="3427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618" y="1525103"/>
            <a:ext cx="934575" cy="316163"/>
          </a:xfrm>
          <a:prstGeom prst="rect">
            <a:avLst/>
          </a:prstGeom>
        </p:spPr>
      </p:pic>
      <p:sp>
        <p:nvSpPr>
          <p:cNvPr id="16" name="Rounded Rectangle 15"/>
          <p:cNvSpPr/>
          <p:nvPr/>
        </p:nvSpPr>
        <p:spPr>
          <a:xfrm>
            <a:off x="8304939" y="1400169"/>
            <a:ext cx="1775520" cy="50885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067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b="1" dirty="0">
                <a:latin typeface="Arial" pitchFamily="34" charset="0"/>
                <a:cs typeface="Arial" pitchFamily="34" charset="0"/>
              </a:rPr>
              <a:t>ANUGERAH TOKOH SISWA 2017</a:t>
            </a:r>
          </a:p>
          <a:p>
            <a:pPr algn="ctr"/>
            <a:endParaRPr lang="en-US" sz="1067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467" dirty="0">
                <a:latin typeface="Arial" pitchFamily="34" charset="0"/>
                <a:cs typeface="Arial" pitchFamily="34" charset="0"/>
              </a:rPr>
              <a:t>22 SEPTEMBER 2018</a:t>
            </a:r>
          </a:p>
          <a:p>
            <a:pPr algn="ctr"/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ms-MY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ms-MY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ms-MY" sz="1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ms-MY" sz="1467" dirty="0">
                <a:latin typeface="Arial" pitchFamily="34" charset="0"/>
                <a:cs typeface="Arial" pitchFamily="34" charset="0"/>
              </a:rPr>
              <a:t>ANUGERAH MENTERI PENDIDIKAN : </a:t>
            </a:r>
            <a:r>
              <a:rPr lang="ms-MY" sz="1467" b="1" dirty="0">
                <a:latin typeface="Arial" pitchFamily="34" charset="0"/>
                <a:cs typeface="Arial" pitchFamily="34" charset="0"/>
              </a:rPr>
              <a:t>FATIN AZZAHRA BINTI LOKMAN (UIAM)</a:t>
            </a:r>
            <a:endParaRPr lang="en-US" sz="1467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2133" dirty="0"/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8315" y="1514863"/>
            <a:ext cx="672075" cy="303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71" y="3342067"/>
            <a:ext cx="1440160" cy="9965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810" y="3342067"/>
            <a:ext cx="1440159" cy="10658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189" y="3313687"/>
            <a:ext cx="1440159" cy="10196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6824" y="3313687"/>
            <a:ext cx="1440160" cy="10113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619" y="3330946"/>
            <a:ext cx="1440160" cy="9634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8" name="Rounded Rectangle 17"/>
          <p:cNvSpPr/>
          <p:nvPr/>
        </p:nvSpPr>
        <p:spPr>
          <a:xfrm>
            <a:off x="10206487" y="1412779"/>
            <a:ext cx="1775520" cy="50885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067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b="1" dirty="0">
                <a:latin typeface="Arial" pitchFamily="34" charset="0"/>
                <a:cs typeface="Arial" pitchFamily="34" charset="0"/>
              </a:rPr>
              <a:t>ANUGERAH TOKOH SISWA 2018</a:t>
            </a:r>
          </a:p>
          <a:p>
            <a:pPr algn="ctr"/>
            <a:endParaRPr lang="en-US" sz="1067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dirty="0">
                <a:latin typeface="Arial" pitchFamily="34" charset="0"/>
                <a:cs typeface="Arial" pitchFamily="34" charset="0"/>
              </a:rPr>
              <a:t>   </a:t>
            </a:r>
            <a:r>
              <a:rPr lang="en-US" sz="1467" dirty="0">
                <a:latin typeface="Arial" pitchFamily="34" charset="0"/>
                <a:cs typeface="Arial" pitchFamily="34" charset="0"/>
              </a:rPr>
              <a:t>30 MAC 2019</a:t>
            </a:r>
          </a:p>
          <a:p>
            <a:pPr algn="ctr"/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ms-MY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ms-MY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ms-MY" sz="1600" dirty="0">
              <a:latin typeface="Arial" pitchFamily="34" charset="0"/>
              <a:cs typeface="Arial" pitchFamily="34" charset="0"/>
            </a:endParaRPr>
          </a:p>
          <a:p>
            <a:pPr algn="ctr"/>
            <a:endParaRPr lang="ms-MY" sz="1600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ms-MY" sz="1467" dirty="0">
                <a:latin typeface="Arial" pitchFamily="34" charset="0"/>
                <a:cs typeface="Arial" pitchFamily="34" charset="0"/>
              </a:rPr>
              <a:t>ANUGERAH MENTERI PENDIDIKAN : </a:t>
            </a:r>
            <a:r>
              <a:rPr lang="en-US" sz="1467" b="1" dirty="0">
                <a:latin typeface="Arial" pitchFamily="34" charset="0"/>
                <a:cs typeface="Arial" pitchFamily="34" charset="0"/>
              </a:rPr>
              <a:t>MUHAMMAD SYAFIK BIN RAHMAT (UTM)</a:t>
            </a:r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en-US" sz="2133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1253" y="1500297"/>
            <a:ext cx="745988" cy="3657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992" y="3342067"/>
            <a:ext cx="1476649" cy="9780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038604" y="6347806"/>
            <a:ext cx="4114800" cy="365125"/>
          </a:xfrm>
        </p:spPr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01875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44690"/>
            <a:ext cx="10972800" cy="773476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atin typeface="Arial" pitchFamily="34" charset="0"/>
                <a:cs typeface="Arial" pitchFamily="34" charset="0"/>
              </a:rPr>
              <a:t>KAEDAH PELAKSANAAN</a:t>
            </a:r>
            <a:endParaRPr lang="ms-MY" sz="3600" dirty="0"/>
          </a:p>
        </p:txBody>
      </p:sp>
      <p:sp>
        <p:nvSpPr>
          <p:cNvPr id="4" name="Chevron 3"/>
          <p:cNvSpPr/>
          <p:nvPr/>
        </p:nvSpPr>
        <p:spPr>
          <a:xfrm>
            <a:off x="3568405" y="2848256"/>
            <a:ext cx="2880320" cy="1192083"/>
          </a:xfrm>
          <a:prstGeom prst="chevr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v-SE" sz="1600" b="1" dirty="0" smtClean="0">
                <a:latin typeface="Arial" pitchFamily="34" charset="0"/>
                <a:cs typeface="Arial" pitchFamily="34" charset="0"/>
              </a:rPr>
              <a:t>Februari 2020 – Mac 2020</a:t>
            </a:r>
            <a:endParaRPr lang="sv-SE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hevron 4"/>
          <p:cNvSpPr/>
          <p:nvPr/>
        </p:nvSpPr>
        <p:spPr>
          <a:xfrm>
            <a:off x="976117" y="2836603"/>
            <a:ext cx="2880320" cy="1192083"/>
          </a:xfrm>
          <a:prstGeom prst="chevron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s-MY" sz="1600" b="1" dirty="0" smtClean="0">
                <a:latin typeface="Arial" pitchFamily="34" charset="0"/>
                <a:cs typeface="Arial" pitchFamily="34" charset="0"/>
              </a:rPr>
              <a:t>5 Disember 2019 – 16 Januari 2020</a:t>
            </a:r>
            <a:endParaRPr lang="ms-MY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hevron 5"/>
          <p:cNvSpPr/>
          <p:nvPr/>
        </p:nvSpPr>
        <p:spPr>
          <a:xfrm>
            <a:off x="6168300" y="2859909"/>
            <a:ext cx="2880320" cy="1192083"/>
          </a:xfrm>
          <a:prstGeom prst="chevr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Mac 2020</a:t>
            </a:r>
            <a:endParaRPr lang="ms-MY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676549" y="4244014"/>
            <a:ext cx="2196113" cy="2161317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b="1" dirty="0">
                <a:latin typeface="Arial" pitchFamily="34" charset="0"/>
                <a:cs typeface="Arial" pitchFamily="34" charset="0"/>
              </a:rPr>
              <a:t>PROSES PENILAIAN BORANG &amp; DOKUMEN</a:t>
            </a:r>
            <a:endParaRPr lang="ms-MY" sz="16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ms-MY" sz="2133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hevron 7"/>
          <p:cNvSpPr/>
          <p:nvPr/>
        </p:nvSpPr>
        <p:spPr>
          <a:xfrm>
            <a:off x="8752981" y="2859909"/>
            <a:ext cx="2880320" cy="1192083"/>
          </a:xfrm>
          <a:prstGeom prst="chevr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atin typeface="Arial" pitchFamily="34" charset="0"/>
                <a:cs typeface="Arial" pitchFamily="34" charset="0"/>
              </a:rPr>
              <a:t>28 Mac 2020 @ 4 April 2020</a:t>
            </a:r>
            <a:endParaRPr lang="ms-MY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001449" y="4213022"/>
            <a:ext cx="2304256" cy="2192309"/>
          </a:xfrm>
          <a:prstGeom prst="roundRect">
            <a:avLst/>
          </a:prstGeom>
          <a:ln w="381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1600" b="1" dirty="0">
                <a:latin typeface="Arial" pitchFamily="34" charset="0"/>
                <a:cs typeface="Arial" pitchFamily="34" charset="0"/>
              </a:rPr>
              <a:t>PENCALONAN DIBUKA</a:t>
            </a:r>
            <a:endParaRPr lang="ms-MY" sz="2133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041014" y="4244015"/>
            <a:ext cx="2106708" cy="2161317"/>
          </a:xfrm>
          <a:prstGeom prst="roundRect">
            <a:avLst/>
          </a:prstGeom>
          <a:ln w="3810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s-MY" sz="1600" b="1" dirty="0">
                <a:latin typeface="Arial" pitchFamily="34" charset="0"/>
                <a:cs typeface="Arial" pitchFamily="34" charset="0"/>
              </a:rPr>
              <a:t>MAJLIS ANUGERAH TOKOH SISWA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352715" y="4244014"/>
            <a:ext cx="2112235" cy="2161317"/>
          </a:xfrm>
          <a:prstGeom prst="roundRect">
            <a:avLst/>
          </a:prstGeom>
          <a:ln w="3810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ms-MY" sz="1600" b="1" dirty="0">
                <a:latin typeface="Arial" pitchFamily="34" charset="0"/>
                <a:cs typeface="Arial" pitchFamily="34" charset="0"/>
              </a:rPr>
              <a:t>PROSES TEMUDUGA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211823" y="1566983"/>
            <a:ext cx="1260108" cy="1178565"/>
            <a:chOff x="2816903" y="1268760"/>
            <a:chExt cx="1044116" cy="1008112"/>
          </a:xfrm>
        </p:grpSpPr>
        <p:sp>
          <p:nvSpPr>
            <p:cNvPr id="16" name="Oval 15"/>
            <p:cNvSpPr/>
            <p:nvPr/>
          </p:nvSpPr>
          <p:spPr>
            <a:xfrm>
              <a:off x="2816903" y="1268760"/>
              <a:ext cx="1044116" cy="1008112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ms-MY" sz="2400"/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9215" y="1449998"/>
              <a:ext cx="699491" cy="699491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1523525" y="1566983"/>
            <a:ext cx="1260108" cy="1178565"/>
            <a:chOff x="755576" y="1268760"/>
            <a:chExt cx="1044116" cy="1008112"/>
          </a:xfrm>
        </p:grpSpPr>
        <p:sp>
          <p:nvSpPr>
            <p:cNvPr id="19" name="Oval 18"/>
            <p:cNvSpPr/>
            <p:nvPr/>
          </p:nvSpPr>
          <p:spPr>
            <a:xfrm>
              <a:off x="755576" y="1268760"/>
              <a:ext cx="1044116" cy="1008112"/>
            </a:xfrm>
            <a:prstGeom prst="ellips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ms-MY" sz="2400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3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46" t="19775" r="11284" b="18848"/>
            <a:stretch/>
          </p:blipFill>
          <p:spPr>
            <a:xfrm>
              <a:off x="813662" y="1392948"/>
              <a:ext cx="950026" cy="813589"/>
            </a:xfrm>
            <a:prstGeom prst="rect">
              <a:avLst/>
            </a:prstGeom>
          </p:spPr>
        </p:pic>
      </p:grpSp>
      <p:grpSp>
        <p:nvGrpSpPr>
          <p:cNvPr id="21" name="Group 20"/>
          <p:cNvGrpSpPr/>
          <p:nvPr/>
        </p:nvGrpSpPr>
        <p:grpSpPr>
          <a:xfrm>
            <a:off x="6660095" y="1508788"/>
            <a:ext cx="1260108" cy="1236761"/>
            <a:chOff x="5148064" y="1268760"/>
            <a:chExt cx="1044116" cy="1008112"/>
          </a:xfrm>
        </p:grpSpPr>
        <p:sp>
          <p:nvSpPr>
            <p:cNvPr id="22" name="Oval 21"/>
            <p:cNvSpPr/>
            <p:nvPr/>
          </p:nvSpPr>
          <p:spPr>
            <a:xfrm>
              <a:off x="5148064" y="1268760"/>
              <a:ext cx="1044116" cy="1008112"/>
            </a:xfrm>
            <a:prstGeom prst="ellipse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ms-MY" sz="2400"/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44781" y="1515839"/>
              <a:ext cx="850682" cy="560957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9252383" y="1508788"/>
            <a:ext cx="1260108" cy="1236761"/>
            <a:chOff x="6939287" y="1131590"/>
            <a:chExt cx="945081" cy="927571"/>
          </a:xfrm>
        </p:grpSpPr>
        <p:sp>
          <p:nvSpPr>
            <p:cNvPr id="13" name="Oval 12"/>
            <p:cNvSpPr/>
            <p:nvPr/>
          </p:nvSpPr>
          <p:spPr>
            <a:xfrm>
              <a:off x="6939287" y="1131590"/>
              <a:ext cx="945081" cy="927571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ms-MY" sz="2400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9042" y="1444681"/>
              <a:ext cx="705569" cy="286925"/>
            </a:xfrm>
            <a:prstGeom prst="rect">
              <a:avLst/>
            </a:prstGeom>
          </p:spPr>
        </p:pic>
      </p:grp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4038604" y="6356352"/>
            <a:ext cx="4114800" cy="365125"/>
          </a:xfrm>
        </p:spPr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53398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54" y="157578"/>
            <a:ext cx="10972800" cy="602124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itchFamily="34" charset="0"/>
                <a:cs typeface="Arial" pitchFamily="34" charset="0"/>
              </a:rPr>
              <a:t>KATEGORI YANG DIPERTANDINGKAN</a:t>
            </a:r>
            <a:endParaRPr lang="ms-MY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5683609"/>
              </p:ext>
            </p:extLst>
          </p:nvPr>
        </p:nvGraphicFramePr>
        <p:xfrm>
          <a:off x="1115648" y="759702"/>
          <a:ext cx="9806880" cy="57551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06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6979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Arial" pitchFamily="34" charset="0"/>
                          <a:cs typeface="Arial" pitchFamily="34" charset="0"/>
                        </a:rPr>
                        <a:t>ANUGERAH TOKOH SISWA</a:t>
                      </a:r>
                    </a:p>
                  </a:txBody>
                  <a:tcPr marL="115503" marR="115503" marT="60960" marB="6096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979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Arial" pitchFamily="34" charset="0"/>
                          <a:cs typeface="Arial" pitchFamily="34" charset="0"/>
                        </a:rPr>
                        <a:t>ANUGERAH UTAMA</a:t>
                      </a:r>
                    </a:p>
                  </a:txBody>
                  <a:tcPr marL="115503" marR="115503" marT="60960" marB="6096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9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Arial" pitchFamily="34" charset="0"/>
                          <a:cs typeface="Arial" pitchFamily="34" charset="0"/>
                        </a:rPr>
                        <a:t>ANUGERAH MENTERI PENDIDIKAN</a:t>
                      </a:r>
                      <a:r>
                        <a:rPr lang="en-US" sz="11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en-US" sz="1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US" sz="1100" dirty="0" smtClean="0">
                          <a:latin typeface="Arial" pitchFamily="34" charset="0"/>
                          <a:cs typeface="Arial" pitchFamily="34" charset="0"/>
                        </a:rPr>
                        <a:t>“TOKOH SISWA KEBANGSAAN”</a:t>
                      </a:r>
                    </a:p>
                  </a:txBody>
                  <a:tcPr marL="115503" marR="115503" marT="60960" marB="6096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6979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Arial" pitchFamily="34" charset="0"/>
                          <a:cs typeface="Arial" pitchFamily="34" charset="0"/>
                        </a:rPr>
                        <a:t>KATEGORI YANG DIPERTANDINGKAN:</a:t>
                      </a:r>
                    </a:p>
                  </a:txBody>
                  <a:tcPr marL="115503" marR="115503" marT="60960" marB="6096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74720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n-US" sz="1100" b="1" u="sng" spc="-39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KLUSTER KEPIMPINAN PELAJAR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US" sz="1100" spc="-39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r>
                        <a:rPr lang="en-US" sz="1100" spc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NUGER</a:t>
                      </a:r>
                      <a:r>
                        <a:rPr lang="en-US" sz="1100" spc="4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r>
                        <a:rPr lang="en-US" sz="1100" spc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</a:t>
                      </a:r>
                      <a:r>
                        <a:rPr lang="en-US" sz="1100" spc="34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KEPIMPINAN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MAJLIS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PERWAKILAN PELAJAR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US" sz="1100" spc="-39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r>
                        <a:rPr lang="en-US" sz="1100" spc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NUGER</a:t>
                      </a:r>
                      <a:r>
                        <a:rPr lang="en-US" sz="1100" spc="4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r>
                        <a:rPr lang="en-US" sz="1100" spc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</a:t>
                      </a:r>
                      <a:r>
                        <a:rPr lang="en-US" sz="1100" spc="34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KEPIMPINAN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KOLEJ KEDIAMAN</a:t>
                      </a:r>
                    </a:p>
                    <a:p>
                      <a:pPr marL="342900" indent="-342900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US" sz="1100" spc="-39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r>
                        <a:rPr lang="en-US" sz="1100" spc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NUGER</a:t>
                      </a:r>
                      <a:r>
                        <a:rPr lang="en-US" sz="1100" spc="4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r>
                        <a:rPr lang="en-US" sz="1100" spc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</a:t>
                      </a:r>
                      <a:r>
                        <a:rPr lang="en-US" sz="1100" spc="34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KEPIMPINAN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FAKULTI/PERSATUAN/KELAB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100" b="1" u="sng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KLUSTER PEMBANGUNAN SOSIAL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ANUGERAH </a:t>
                      </a:r>
                      <a:r>
                        <a:rPr lang="en-US" sz="1100" spc="34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KEPIMPINAN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KEBUDAYAAN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ANUGERAH </a:t>
                      </a:r>
                      <a:r>
                        <a:rPr lang="en-US" sz="1100" spc="34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KEPIMPINAN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KEUSAHAWANAN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ANUGERAH </a:t>
                      </a:r>
                      <a:r>
                        <a:rPr lang="en-US" sz="1100" spc="34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KEPIMPINAN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SUKAN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100" b="1" u="sng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KLUSTER PEMBANGUNAN</a:t>
                      </a:r>
                      <a:r>
                        <a:rPr lang="en-US" sz="1100" b="1" u="sng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AKADEMIK DAN INTELEKTUAL</a:t>
                      </a:r>
                      <a:endParaRPr lang="en-US" sz="1100" b="1" u="sng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ANUGERAH </a:t>
                      </a:r>
                      <a:r>
                        <a:rPr lang="en-US" sz="1100" spc="34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KEPIMPINAN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PENGUCAPAN AWAM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ANUGERAH </a:t>
                      </a:r>
                      <a:r>
                        <a:rPr lang="en-US" sz="1100" spc="34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KEPIMPINAN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WACANA INTELEK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ANUGERAH </a:t>
                      </a:r>
                      <a:r>
                        <a:rPr lang="en-US" sz="1100" spc="34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KEPIMPINAN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SAINS, TEKNOLOGI KEJURUTERAAN &amp; MATEMATIK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100" b="1" u="sng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KLUSTER KESUKARELAWANAN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ANUGERAH </a:t>
                      </a:r>
                      <a:r>
                        <a:rPr lang="en-US" sz="1100" spc="34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KEPIMPINAN 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SUKARELAWAN (KESEJAHTERAAN KOMUNITI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ANUGERAH </a:t>
                      </a:r>
                      <a:r>
                        <a:rPr lang="en-US" sz="1100" spc="34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KEPIMPINAN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SUKARELAWAN (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ALAM SEKITAR)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ANUGERAH KEPIMPINAN SUKARELAWAN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(KEMANUSIAAN)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100" b="1" u="sng" spc="-39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KLUSTER KHAS INDIVIDU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spc="-39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ANUGERAH</a:t>
                      </a:r>
                      <a:r>
                        <a:rPr lang="en-US" sz="1100" spc="-39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KHAS KEPIMPINAN IBN UMMU MAKTUM</a:t>
                      </a:r>
                      <a:endParaRPr lang="en-US" sz="1100" spc="-39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u="non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ANUGERAH </a:t>
                      </a:r>
                      <a:r>
                        <a:rPr lang="en-US" sz="1100" spc="34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KHAS KEPIMPINAN</a:t>
                      </a:r>
                      <a:r>
                        <a:rPr lang="en-US" sz="1100" u="none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PELAJAR  ANTARABANGSA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100" b="1" u="sng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KLUSTER KHAS PASUKAN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ANUGERAH PASUKAN 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SUKARELAWAN TERBAIK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US" sz="1100" spc="-39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ANUGERAH PERSATUAN</a:t>
                      </a:r>
                      <a:r>
                        <a:rPr lang="en-US" sz="1100" spc="-39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PASCA SISWAZAH</a:t>
                      </a:r>
                      <a:endParaRPr lang="en-US" sz="1100" spc="-39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US" sz="1100" spc="-39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r>
                        <a:rPr lang="en-US" sz="1100" spc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NUGER</a:t>
                      </a:r>
                      <a:r>
                        <a:rPr lang="en-US" sz="1100" spc="4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</a:t>
                      </a:r>
                      <a:r>
                        <a:rPr lang="en-US" sz="1100" spc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</a:t>
                      </a:r>
                      <a:r>
                        <a:rPr lang="en-US" sz="1100" spc="34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BADAN MAJLIS PERWAKILAN PELAJAR TERBAIK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ANUGERAH 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FAKULTI/PERSATUAN/KELAB TERBAIK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60960" marB="6096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4" y="6356352"/>
            <a:ext cx="4114800" cy="365125"/>
          </a:xfrm>
        </p:spPr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5691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4" y="365125"/>
            <a:ext cx="10515600" cy="643279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PEMBAHARUAN</a:t>
            </a:r>
            <a:endParaRPr lang="en-MY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0205294"/>
              </p:ext>
            </p:extLst>
          </p:nvPr>
        </p:nvGraphicFramePr>
        <p:xfrm>
          <a:off x="838204" y="1355607"/>
          <a:ext cx="10664434" cy="4058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9951">
                  <a:extLst>
                    <a:ext uri="{9D8B030D-6E8A-4147-A177-3AD203B41FA5}">
                      <a16:colId xmlns:a16="http://schemas.microsoft.com/office/drawing/2014/main" val="2228568075"/>
                    </a:ext>
                  </a:extLst>
                </a:gridCol>
                <a:gridCol w="2236017">
                  <a:extLst>
                    <a:ext uri="{9D8B030D-6E8A-4147-A177-3AD203B41FA5}">
                      <a16:colId xmlns:a16="http://schemas.microsoft.com/office/drawing/2014/main" val="3910650201"/>
                    </a:ext>
                  </a:extLst>
                </a:gridCol>
                <a:gridCol w="3796036">
                  <a:extLst>
                    <a:ext uri="{9D8B030D-6E8A-4147-A177-3AD203B41FA5}">
                      <a16:colId xmlns:a16="http://schemas.microsoft.com/office/drawing/2014/main" val="2820798194"/>
                    </a:ext>
                  </a:extLst>
                </a:gridCol>
                <a:gridCol w="3922430">
                  <a:extLst>
                    <a:ext uri="{9D8B030D-6E8A-4147-A177-3AD203B41FA5}">
                      <a16:colId xmlns:a16="http://schemas.microsoft.com/office/drawing/2014/main" val="12350086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BIL</a:t>
                      </a:r>
                      <a:endParaRPr lang="en-MY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PERKARA</a:t>
                      </a:r>
                      <a:endParaRPr lang="en-MY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ANUGERAH TOKOH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SISWA 2018</a:t>
                      </a:r>
                      <a:endParaRPr lang="en-MY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ANUGERAH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TOKOH SISWA 2019</a:t>
                      </a:r>
                      <a:endParaRPr lang="en-MY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89223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</a:t>
                      </a:r>
                      <a:endParaRPr lang="en-MY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KLUSTER</a:t>
                      </a:r>
                      <a:endParaRPr lang="en-MY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Kategori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Individu</a:t>
                      </a:r>
                      <a:endParaRPr lang="en-US" sz="140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Kategori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Pasukan</a:t>
                      </a:r>
                      <a:endParaRPr lang="en-MY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Kluster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Kepimpinan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Pelajar</a:t>
                      </a:r>
                      <a:endParaRPr lang="en-US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algn="just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Kluster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Pembangunan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Sosial</a:t>
                      </a:r>
                      <a:endParaRPr lang="en-US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algn="just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Kluster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Pembangunan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Akademik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Intelektual</a:t>
                      </a:r>
                      <a:endParaRPr lang="en-US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algn="just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Kluster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Kesukarelawanan</a:t>
                      </a:r>
                      <a:endParaRPr lang="en-US" sz="140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algn="just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Kluster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Khas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Individu</a:t>
                      </a:r>
                      <a:endParaRPr lang="en-US" sz="140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algn="just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Kluster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Khas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Pasukan</a:t>
                      </a:r>
                      <a:endParaRPr lang="en-MY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0047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</a:t>
                      </a:r>
                      <a:endParaRPr lang="en-MY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KATEGORI YANG DIPERTANDINGKAN</a:t>
                      </a:r>
                      <a:endParaRPr lang="en-MY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MY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kategori</a:t>
                      </a:r>
                      <a:endParaRPr lang="en-MY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MY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kategori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dengan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kategori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baharu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Anugerah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Kepimpinan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Ibn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Ummu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Maktum</a:t>
                      </a:r>
                      <a:endParaRPr lang="en-US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Anugerah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Kepimpinan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Sukarelawan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Kemanusiaan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Anugerah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Persatuan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Pasca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Siswazah</a:t>
                      </a:r>
                      <a:endParaRPr lang="en-MY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/>
                      <a:endParaRPr lang="en-MY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8242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</a:t>
                      </a:r>
                      <a:endParaRPr lang="en-MY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BIASISWA</a:t>
                      </a:r>
                      <a:endParaRPr lang="en-MY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MY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Tawaran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biasiswa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kepada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emenang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setiap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kategori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melanjutkan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pengajian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peringkat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Sarjana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di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universiti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tempatan</a:t>
                      </a:r>
                      <a:endParaRPr lang="en-MY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Tawaran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biasiswa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kepada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Tokoh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Siswa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Kebangsaan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melanjutkan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pengajian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peringkat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Sarjana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di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seluruh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dunia</a:t>
                      </a:r>
                      <a:endParaRPr lang="en-MY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7928907"/>
                  </a:ext>
                </a:extLst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04944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4" y="365125"/>
            <a:ext cx="10515600" cy="53218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PEMBAHARUAN</a:t>
            </a:r>
            <a:endParaRPr lang="en-MY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8830361"/>
              </p:ext>
            </p:extLst>
          </p:nvPr>
        </p:nvGraphicFramePr>
        <p:xfrm>
          <a:off x="838204" y="1093777"/>
          <a:ext cx="10698618" cy="50250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2227">
                  <a:extLst>
                    <a:ext uri="{9D8B030D-6E8A-4147-A177-3AD203B41FA5}">
                      <a16:colId xmlns:a16="http://schemas.microsoft.com/office/drawing/2014/main" val="2228568075"/>
                    </a:ext>
                  </a:extLst>
                </a:gridCol>
                <a:gridCol w="2090077">
                  <a:extLst>
                    <a:ext uri="{9D8B030D-6E8A-4147-A177-3AD203B41FA5}">
                      <a16:colId xmlns:a16="http://schemas.microsoft.com/office/drawing/2014/main" val="3910650201"/>
                    </a:ext>
                  </a:extLst>
                </a:gridCol>
                <a:gridCol w="4309097">
                  <a:extLst>
                    <a:ext uri="{9D8B030D-6E8A-4147-A177-3AD203B41FA5}">
                      <a16:colId xmlns:a16="http://schemas.microsoft.com/office/drawing/2014/main" val="2820798194"/>
                    </a:ext>
                  </a:extLst>
                </a:gridCol>
                <a:gridCol w="3587217">
                  <a:extLst>
                    <a:ext uri="{9D8B030D-6E8A-4147-A177-3AD203B41FA5}">
                      <a16:colId xmlns:a16="http://schemas.microsoft.com/office/drawing/2014/main" val="1235008656"/>
                    </a:ext>
                  </a:extLst>
                </a:gridCol>
              </a:tblGrid>
              <a:tr h="36157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BIL</a:t>
                      </a:r>
                      <a:endParaRPr lang="en-MY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PERKARA</a:t>
                      </a:r>
                      <a:endParaRPr lang="en-MY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ANUGERAH TOKOH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SISWA 2018</a:t>
                      </a:r>
                      <a:endParaRPr lang="en-MY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ANUGERAH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TOKOH SISWA 2019</a:t>
                      </a:r>
                      <a:endParaRPr lang="en-MY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8922328"/>
                  </a:ext>
                </a:extLst>
              </a:tr>
              <a:tr h="175337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</a:t>
                      </a:r>
                      <a:endParaRPr lang="en-MY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HADIAH</a:t>
                      </a:r>
                      <a:endParaRPr lang="en-MY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MY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Anugerah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Menteri Pendidikan :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wang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saguhati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RM3,000.00,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trofi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sijil</a:t>
                      </a:r>
                      <a:endParaRPr lang="en-US" sz="140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Semua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kategori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: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Wang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saguhati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RM1,000.00,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trofi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sijil</a:t>
                      </a:r>
                      <a:endParaRPr lang="en-MY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Felo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Perdana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bagi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lima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pemenang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terbaik</a:t>
                      </a:r>
                      <a:endParaRPr lang="en-US" sz="140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wang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saguhati</a:t>
                      </a:r>
                      <a:endParaRPr lang="en-US" sz="1400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800100" lvl="1" indent="-342900" algn="just">
                        <a:buFont typeface="+mj-lt"/>
                        <a:buAutoNum type="arabicPeriod"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Semua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kluster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kecuali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kluster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khas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pasukan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Geran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berjumlah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*RM2,000.00</a:t>
                      </a:r>
                      <a:endParaRPr lang="en-US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800100" lvl="1" indent="-342900" algn="just">
                        <a:buFont typeface="+mj-lt"/>
                        <a:buAutoNum type="arabicPeriod"/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Kluster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khas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pasukan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: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Geran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berjumlah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*RM4,000.00</a:t>
                      </a:r>
                      <a:endParaRPr lang="en-MY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032802"/>
                  </a:ext>
                </a:extLst>
              </a:tr>
              <a:tr h="279351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</a:t>
                      </a:r>
                      <a:endParaRPr lang="en-MY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PENILAIAN</a:t>
                      </a:r>
                      <a:endParaRPr lang="en-MY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MY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berimpak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tinggi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berskala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besar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dengan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jumlah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penyertaan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yang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tinggi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Panel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penilai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dalam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kalangan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Bahagian</a:t>
                      </a:r>
                      <a:r>
                        <a:rPr lang="en-MY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Mahasiswa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Holistik</a:t>
                      </a:r>
                      <a:endParaRPr lang="en-MY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Penghantaran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borang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permohonan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dokumen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sokongan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Kementerian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Pendidikan Malaysia</a:t>
                      </a: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Penilaian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melalui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borang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permohonan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dokumen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sokongan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temu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duga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i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role play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temu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duga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individu</a:t>
                      </a:r>
                      <a:endParaRPr lang="en-MY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IPT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mengemukakan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permohonan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terhad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satu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kategori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satu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calon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sahaja</a:t>
                      </a:r>
                      <a:endParaRPr lang="en-MY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/>
                      <a:endParaRPr lang="en-MY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berimpak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tinggi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tidak</a:t>
                      </a:r>
                      <a:r>
                        <a:rPr lang="en-MY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tertakluk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kepada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program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berskala</a:t>
                      </a:r>
                      <a:r>
                        <a:rPr lang="en-MY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besar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mahupun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kecil</a:t>
                      </a:r>
                      <a:endParaRPr lang="en-MY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Panel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penilai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bertauliah</a:t>
                      </a:r>
                      <a:endParaRPr lang="en-MY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Permohonan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secara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atas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talian</a:t>
                      </a:r>
                      <a:endParaRPr lang="en-MY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Penilaian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secara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komprehensif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melalui</a:t>
                      </a:r>
                      <a:r>
                        <a:rPr lang="en-MY" sz="14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borang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permohonan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temu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duga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role play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dan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temu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duga</a:t>
                      </a:r>
                      <a:r>
                        <a:rPr lang="en-MY" sz="14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MY" sz="14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individu</a:t>
                      </a:r>
                      <a:endParaRPr lang="en-MY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ms-MY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IPT boleh mengemukakan permohonan yang tidak terhad kepada satu kategori satu calon sahaja.</a:t>
                      </a:r>
                      <a:endParaRPr lang="en-MY" sz="14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endParaRPr lang="en-MY" sz="14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/>
                      <a:endParaRPr lang="en-MY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178781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38204" y="6130592"/>
            <a:ext cx="3597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n-US" dirty="0" smtClean="0"/>
              <a:t>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Tertakluk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kepada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kelulusan</a:t>
            </a:r>
            <a:endParaRPr lang="en-MY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ANUGERAH TOKOH SISWA 2019</a:t>
            </a:r>
            <a:endParaRPr lang="en-MY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15E2A-888E-4B65-BC1B-DF4BC44C36A7}" type="slidenum">
              <a:rPr lang="en-MY" smtClean="0"/>
              <a:t>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9933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JPT Theme (ammar)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PT Theme (ammar)" id="{741B890C-4D69-473A-8987-7754F339CBEF}" vid="{CEF375AD-3647-4716-96E9-D3638B5B479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JPT Theme (ammar)</Template>
  <TotalTime>2013</TotalTime>
  <Words>1123</Words>
  <Application>Microsoft Office PowerPoint</Application>
  <PresentationFormat>Widescreen</PresentationFormat>
  <Paragraphs>293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Century Gothic</vt:lpstr>
      <vt:lpstr>Wingdings</vt:lpstr>
      <vt:lpstr>JPT Theme (ammar)</vt:lpstr>
      <vt:lpstr>TAKLIMAT ANUGERAH TOKOH SISWA 2019 </vt:lpstr>
      <vt:lpstr>PENGENALAN PROGRAM</vt:lpstr>
      <vt:lpstr>OBJEKTIF PROGRAM</vt:lpstr>
      <vt:lpstr>IMPAK PROGRAM</vt:lpstr>
      <vt:lpstr>PENGANJURAN PROGRAM</vt:lpstr>
      <vt:lpstr>KAEDAH PELAKSANAAN</vt:lpstr>
      <vt:lpstr>KATEGORI YANG DIPERTANDINGKAN</vt:lpstr>
      <vt:lpstr>PEMBAHARUAN</vt:lpstr>
      <vt:lpstr>PEMBAHARUAN</vt:lpstr>
      <vt:lpstr>PowerPoint Presentation</vt:lpstr>
      <vt:lpstr>TAKLIMAT SISTEM PERMOHONAN  ANUGERAH TOKOH SISWA 2019 </vt:lpstr>
      <vt:lpstr>SISTEM PERMOHONAN ANUGERAH TOKOH SISWA</vt:lpstr>
      <vt:lpstr>SISTEM PERMOHONAN ANUGERAH TOKOH SISWA</vt:lpstr>
      <vt:lpstr>SISTEM PERMOHONAN ANUGERAH TOKOH SISWA</vt:lpstr>
      <vt:lpstr>SISTEM PERMOHONAN ANUGERAH TOKOH SISWA</vt:lpstr>
      <vt:lpstr>SISTEM PERMOHONAN ANUGERAH TOKOH SISWA</vt:lpstr>
      <vt:lpstr>SISTEM PERMOHONAN ANUGERAH TOKOH SISWA</vt:lpstr>
      <vt:lpstr>SISTEM PERMOHONAN ANUGERAH TOKOH SISWA</vt:lpstr>
      <vt:lpstr>SISTEM PERMOHONAN ANUGERAH TOKOH SISWA</vt:lpstr>
      <vt:lpstr>SISTEM PERMOHONAN ANUGERAH TOKOH SISWA</vt:lpstr>
      <vt:lpstr>SISTEM PERMOHONAN ANUGERAH TOKOH SISWA</vt:lpstr>
      <vt:lpstr>PENERANGAN PERINGKAT PROGRAM</vt:lpstr>
      <vt:lpstr>PENERANGAN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LOGO BAHARU</dc:title>
  <dc:creator>Acer</dc:creator>
  <cp:lastModifiedBy>OPTIPLEX 5250 AIO</cp:lastModifiedBy>
  <cp:revision>94</cp:revision>
  <cp:lastPrinted>2019-12-03T09:35:53Z</cp:lastPrinted>
  <dcterms:created xsi:type="dcterms:W3CDTF">2019-02-18T01:45:24Z</dcterms:created>
  <dcterms:modified xsi:type="dcterms:W3CDTF">2019-12-05T04:23:48Z</dcterms:modified>
</cp:coreProperties>
</file>